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56" r:id="rId2"/>
    <p:sldId id="323" r:id="rId3"/>
    <p:sldId id="365" r:id="rId4"/>
    <p:sldId id="360" r:id="rId5"/>
    <p:sldId id="364" r:id="rId6"/>
    <p:sldId id="366" r:id="rId7"/>
    <p:sldId id="367" r:id="rId8"/>
    <p:sldId id="369" r:id="rId9"/>
    <p:sldId id="363" r:id="rId10"/>
    <p:sldId id="350" r:id="rId11"/>
    <p:sldId id="362" r:id="rId12"/>
    <p:sldId id="370" r:id="rId13"/>
    <p:sldId id="371" r:id="rId14"/>
    <p:sldId id="372" r:id="rId15"/>
  </p:sldIdLst>
  <p:sldSz cx="9144000" cy="5143500" type="screen16x9"/>
  <p:notesSz cx="9313863" cy="6858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MS PGothic"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MS PGothic"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MS PGothic"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MS PGothic"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07" autoAdjust="0"/>
    <p:restoredTop sz="97561" autoAdjust="0"/>
  </p:normalViewPr>
  <p:slideViewPr>
    <p:cSldViewPr snapToGrid="0" snapToObjects="1">
      <p:cViewPr varScale="1">
        <p:scale>
          <a:sx n="68" d="100"/>
          <a:sy n="68" d="100"/>
        </p:scale>
        <p:origin x="-672" y="-67"/>
      </p:cViewPr>
      <p:guideLst>
        <p:guide orient="horz" pos="1620"/>
        <p:guide pos="2880"/>
      </p:guideLst>
    </p:cSldViewPr>
  </p:slideViewPr>
  <p:outlineViewPr>
    <p:cViewPr>
      <p:scale>
        <a:sx n="33" d="100"/>
        <a:sy n="33" d="100"/>
      </p:scale>
      <p:origin x="0" y="-528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p:scale>
          <a:sx n="70" d="100"/>
          <a:sy n="70" d="100"/>
        </p:scale>
        <p:origin x="324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7" name="Rectangle 5"/>
          <p:cNvSpPr>
            <a:spLocks noGrp="1" noChangeArrowheads="1"/>
          </p:cNvSpPr>
          <p:nvPr>
            <p:ph type="sldNum" sz="quarter" idx="3"/>
          </p:nvPr>
        </p:nvSpPr>
        <p:spPr bwMode="auto">
          <a:xfrm>
            <a:off x="5275701" y="6513910"/>
            <a:ext cx="4036007"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00F84262-1F46-4CE2-8706-4CE9AE64EFC2}" type="slidenum">
              <a:rPr lang="en-US" altLang="en-US"/>
              <a:pPr/>
              <a:t>‹#›</a:t>
            </a:fld>
            <a:endParaRPr lang="en-US" altLang="en-US"/>
          </a:p>
        </p:txBody>
      </p:sp>
    </p:spTree>
    <p:extLst>
      <p:ext uri="{BB962C8B-B14F-4D97-AF65-F5344CB8AC3E}">
        <p14:creationId xmlns:p14="http://schemas.microsoft.com/office/powerpoint/2010/main" val="38701577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4036007"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Calibri" pitchFamily="-105" charset="0"/>
                <a:ea typeface="ＭＳ Ｐゴシック" pitchFamily="-105" charset="-128"/>
                <a:cs typeface="ＭＳ Ｐゴシック" pitchFamily="-105" charset="-128"/>
              </a:defRPr>
            </a:lvl1pPr>
          </a:lstStyle>
          <a:p>
            <a:pPr>
              <a:defRPr/>
            </a:pPr>
            <a:endParaRPr lang="en-CA"/>
          </a:p>
        </p:txBody>
      </p:sp>
      <p:sp>
        <p:nvSpPr>
          <p:cNvPr id="16387" name="Rectangle 3"/>
          <p:cNvSpPr>
            <a:spLocks noGrp="1" noChangeArrowheads="1"/>
          </p:cNvSpPr>
          <p:nvPr>
            <p:ph type="dt" idx="1"/>
          </p:nvPr>
        </p:nvSpPr>
        <p:spPr bwMode="auto">
          <a:xfrm>
            <a:off x="5275701" y="0"/>
            <a:ext cx="4036007"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defRPr>
            </a:lvl1pPr>
          </a:lstStyle>
          <a:p>
            <a:pPr>
              <a:defRPr/>
            </a:pPr>
            <a:fld id="{195EA300-A630-4AEB-B857-073F8B943837}" type="datetime1">
              <a:rPr lang="en-CA"/>
              <a:pPr>
                <a:defRPr/>
              </a:pPr>
              <a:t>22/05/2018</a:t>
            </a:fld>
            <a:endParaRPr lang="en-CA"/>
          </a:p>
        </p:txBody>
      </p:sp>
      <p:sp>
        <p:nvSpPr>
          <p:cNvPr id="2052" name="Rectangle 4"/>
          <p:cNvSpPr>
            <a:spLocks noGrp="1" noRot="1" noChangeAspect="1" noChangeArrowheads="1" noTextEdit="1"/>
          </p:cNvSpPr>
          <p:nvPr>
            <p:ph type="sldImg" idx="2"/>
          </p:nvPr>
        </p:nvSpPr>
        <p:spPr bwMode="auto">
          <a:xfrm>
            <a:off x="2370138" y="514350"/>
            <a:ext cx="4573587" cy="2571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9" name="Rectangle 5"/>
          <p:cNvSpPr>
            <a:spLocks noGrp="1" noChangeArrowheads="1"/>
          </p:cNvSpPr>
          <p:nvPr>
            <p:ph type="body" sz="quarter" idx="3"/>
          </p:nvPr>
        </p:nvSpPr>
        <p:spPr bwMode="auto">
          <a:xfrm>
            <a:off x="931387" y="3257550"/>
            <a:ext cx="745109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16390" name="Rectangle 6"/>
          <p:cNvSpPr>
            <a:spLocks noGrp="1" noChangeArrowheads="1"/>
          </p:cNvSpPr>
          <p:nvPr>
            <p:ph type="ftr" sz="quarter" idx="4"/>
          </p:nvPr>
        </p:nvSpPr>
        <p:spPr bwMode="auto">
          <a:xfrm>
            <a:off x="0" y="6513910"/>
            <a:ext cx="4036007"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Calibri" pitchFamily="-105" charset="0"/>
                <a:ea typeface="ＭＳ Ｐゴシック" pitchFamily="-105" charset="-128"/>
                <a:cs typeface="ＭＳ Ｐゴシック" pitchFamily="-105" charset="-128"/>
              </a:defRPr>
            </a:lvl1pPr>
          </a:lstStyle>
          <a:p>
            <a:pPr>
              <a:defRPr/>
            </a:pPr>
            <a:endParaRPr lang="en-CA"/>
          </a:p>
        </p:txBody>
      </p:sp>
      <p:sp>
        <p:nvSpPr>
          <p:cNvPr id="16391" name="Rectangle 7"/>
          <p:cNvSpPr>
            <a:spLocks noGrp="1" noChangeArrowheads="1"/>
          </p:cNvSpPr>
          <p:nvPr>
            <p:ph type="sldNum" sz="quarter" idx="5"/>
          </p:nvPr>
        </p:nvSpPr>
        <p:spPr bwMode="auto">
          <a:xfrm>
            <a:off x="5275701" y="6513910"/>
            <a:ext cx="4036007"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2610C0E4-94AC-4C06-8746-FB546D5D15BF}" type="slidenum">
              <a:rPr lang="en-CA" altLang="en-US"/>
              <a:pPr/>
              <a:t>‹#›</a:t>
            </a:fld>
            <a:endParaRPr lang="en-CA" altLang="en-US"/>
          </a:p>
        </p:txBody>
      </p:sp>
    </p:spTree>
    <p:extLst>
      <p:ext uri="{BB962C8B-B14F-4D97-AF65-F5344CB8AC3E}">
        <p14:creationId xmlns:p14="http://schemas.microsoft.com/office/powerpoint/2010/main" val="412032206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pitchFamily="-105" charset="0"/>
        <a:ea typeface="MS PGothic" panose="020B0600070205080204" pitchFamily="34" charset="-128"/>
        <a:cs typeface="ＭＳ Ｐゴシック" pitchFamily="-105" charset="-128"/>
      </a:defRPr>
    </a:lvl1pPr>
    <a:lvl2pPr marL="457200" algn="l" defTabSz="457200" rtl="0" eaLnBrk="0" fontAlgn="base" hangingPunct="0">
      <a:spcBef>
        <a:spcPct val="30000"/>
      </a:spcBef>
      <a:spcAft>
        <a:spcPct val="0"/>
      </a:spcAft>
      <a:defRPr sz="1200" kern="1200">
        <a:solidFill>
          <a:schemeClr val="tx1"/>
        </a:solidFill>
        <a:latin typeface="Calibri" pitchFamily="-105" charset="0"/>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Calibri" pitchFamily="-105" charset="0"/>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Calibri" pitchFamily="-105" charset="0"/>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Calibri" pitchFamily="-105" charset="0"/>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2370138" y="514350"/>
            <a:ext cx="4573587" cy="2571750"/>
          </a:xfrm>
          <a:ln/>
        </p:spPr>
      </p:sp>
      <p:sp>
        <p:nvSpPr>
          <p:cNvPr id="51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CA" altLang="en-US"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2610C0E4-94AC-4C06-8746-FB546D5D15BF}" type="slidenum">
              <a:rPr lang="en-CA" altLang="en-US" smtClean="0"/>
              <a:pPr/>
              <a:t>8</a:t>
            </a:fld>
            <a:endParaRPr lang="en-CA" altLang="en-US"/>
          </a:p>
        </p:txBody>
      </p:sp>
    </p:spTree>
    <p:extLst>
      <p:ext uri="{BB962C8B-B14F-4D97-AF65-F5344CB8AC3E}">
        <p14:creationId xmlns:p14="http://schemas.microsoft.com/office/powerpoint/2010/main" val="4157695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32A6933-EE59-48D2-AE3E-316AAD21689F}" type="datetime1">
              <a:rPr lang="en-US" smtClean="0"/>
              <a:t>5/22/2018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6" name="Slide Number Placeholder 5"/>
          <p:cNvSpPr>
            <a:spLocks noGrp="1"/>
          </p:cNvSpPr>
          <p:nvPr>
            <p:ph type="sldNum" sz="quarter" idx="12"/>
          </p:nvPr>
        </p:nvSpPr>
        <p:spPr/>
        <p:txBody>
          <a:bodyPr/>
          <a:lstStyle>
            <a:lvl1pPr>
              <a:defRPr/>
            </a:lvl1pPr>
          </a:lstStyle>
          <a:p>
            <a:fld id="{4F24F2F3-9FF8-457E-8A90-9F5459120159}" type="slidenum">
              <a:rPr lang="en-US" altLang="en-US"/>
              <a:pPr/>
              <a:t>‹#›</a:t>
            </a:fld>
            <a:endParaRPr lang="en-US" altLang="en-US"/>
          </a:p>
        </p:txBody>
      </p:sp>
    </p:spTree>
    <p:extLst>
      <p:ext uri="{BB962C8B-B14F-4D97-AF65-F5344CB8AC3E}">
        <p14:creationId xmlns:p14="http://schemas.microsoft.com/office/powerpoint/2010/main" val="2007328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DE44539-D8FA-478E-BF08-7A9F777AF9A5}" type="datetime1">
              <a:rPr lang="en-US" smtClean="0"/>
              <a:t>5/22/2018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6" name="Slide Number Placeholder 5"/>
          <p:cNvSpPr>
            <a:spLocks noGrp="1"/>
          </p:cNvSpPr>
          <p:nvPr>
            <p:ph type="sldNum" sz="quarter" idx="12"/>
          </p:nvPr>
        </p:nvSpPr>
        <p:spPr/>
        <p:txBody>
          <a:bodyPr/>
          <a:lstStyle>
            <a:lvl1pPr>
              <a:defRPr/>
            </a:lvl1pPr>
          </a:lstStyle>
          <a:p>
            <a:fld id="{CEAAF960-146B-45AA-B3CB-FFB4A9D8B803}" type="slidenum">
              <a:rPr lang="en-US" altLang="en-US"/>
              <a:pPr/>
              <a:t>‹#›</a:t>
            </a:fld>
            <a:endParaRPr lang="en-US" altLang="en-US"/>
          </a:p>
        </p:txBody>
      </p:sp>
    </p:spTree>
    <p:extLst>
      <p:ext uri="{BB962C8B-B14F-4D97-AF65-F5344CB8AC3E}">
        <p14:creationId xmlns:p14="http://schemas.microsoft.com/office/powerpoint/2010/main" val="2520226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1C1D31A-3728-48FA-B651-54D425B794D9}" type="datetime1">
              <a:rPr lang="en-US" smtClean="0"/>
              <a:t>5/22/2018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6" name="Slide Number Placeholder 5"/>
          <p:cNvSpPr>
            <a:spLocks noGrp="1"/>
          </p:cNvSpPr>
          <p:nvPr>
            <p:ph type="sldNum" sz="quarter" idx="12"/>
          </p:nvPr>
        </p:nvSpPr>
        <p:spPr/>
        <p:txBody>
          <a:bodyPr/>
          <a:lstStyle>
            <a:lvl1pPr>
              <a:defRPr/>
            </a:lvl1pPr>
          </a:lstStyle>
          <a:p>
            <a:fld id="{271F3D98-BA14-4049-86A1-7675C9E6E197}" type="slidenum">
              <a:rPr lang="en-US" altLang="en-US"/>
              <a:pPr/>
              <a:t>‹#›</a:t>
            </a:fld>
            <a:endParaRPr lang="en-US" altLang="en-US"/>
          </a:p>
        </p:txBody>
      </p:sp>
    </p:spTree>
    <p:extLst>
      <p:ext uri="{BB962C8B-B14F-4D97-AF65-F5344CB8AC3E}">
        <p14:creationId xmlns:p14="http://schemas.microsoft.com/office/powerpoint/2010/main" val="2347769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idx="1"/>
          </p:nvPr>
        </p:nvSpPr>
        <p:spPr/>
        <p:txBody>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AFAF8FC-E914-4E13-8C67-2F6072A55153}" type="datetime1">
              <a:rPr lang="en-US" smtClean="0"/>
              <a:t>5/22/2018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6" name="Slide Number Placeholder 5"/>
          <p:cNvSpPr>
            <a:spLocks noGrp="1"/>
          </p:cNvSpPr>
          <p:nvPr>
            <p:ph type="sldNum" sz="quarter" idx="12"/>
          </p:nvPr>
        </p:nvSpPr>
        <p:spPr/>
        <p:txBody>
          <a:bodyPr/>
          <a:lstStyle>
            <a:lvl1pPr>
              <a:defRPr/>
            </a:lvl1pPr>
          </a:lstStyle>
          <a:p>
            <a:fld id="{65D25EC5-86EA-42C0-B9A2-6DA9730B2A8A}" type="slidenum">
              <a:rPr lang="en-US" altLang="en-US"/>
              <a:pPr/>
              <a:t>‹#›</a:t>
            </a:fld>
            <a:endParaRPr lang="en-US" altLang="en-US"/>
          </a:p>
        </p:txBody>
      </p:sp>
    </p:spTree>
    <p:extLst>
      <p:ext uri="{BB962C8B-B14F-4D97-AF65-F5344CB8AC3E}">
        <p14:creationId xmlns:p14="http://schemas.microsoft.com/office/powerpoint/2010/main" val="4137459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CA"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6AC3FE3-0B36-4C87-A98E-D5B999CBFF07}" type="datetime1">
              <a:rPr lang="en-US" smtClean="0"/>
              <a:t>5/22/2018</a:t>
            </a:fld>
            <a:endParaRPr lang="en-US"/>
          </a:p>
        </p:txBody>
      </p:sp>
      <p:sp>
        <p:nvSpPr>
          <p:cNvPr id="5"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6" name="Slide Number Placeholder 5"/>
          <p:cNvSpPr>
            <a:spLocks noGrp="1"/>
          </p:cNvSpPr>
          <p:nvPr>
            <p:ph type="sldNum" sz="quarter" idx="12"/>
          </p:nvPr>
        </p:nvSpPr>
        <p:spPr/>
        <p:txBody>
          <a:bodyPr/>
          <a:lstStyle>
            <a:lvl1pPr>
              <a:defRPr/>
            </a:lvl1pPr>
          </a:lstStyle>
          <a:p>
            <a:fld id="{8E83E7B6-CE73-452F-A841-E75D052DD02E}" type="slidenum">
              <a:rPr lang="en-US" altLang="en-US"/>
              <a:pPr/>
              <a:t>‹#›</a:t>
            </a:fld>
            <a:endParaRPr lang="en-US" altLang="en-US"/>
          </a:p>
        </p:txBody>
      </p:sp>
    </p:spTree>
    <p:extLst>
      <p:ext uri="{BB962C8B-B14F-4D97-AF65-F5344CB8AC3E}">
        <p14:creationId xmlns:p14="http://schemas.microsoft.com/office/powerpoint/2010/main" val="3386956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0617F12D-4E05-4B9E-BF14-966C362010D8}" type="datetime1">
              <a:rPr lang="en-US" smtClean="0"/>
              <a:t>5/22/2018</a:t>
            </a:fld>
            <a:endParaRPr lang="en-US"/>
          </a:p>
        </p:txBody>
      </p:sp>
      <p:sp>
        <p:nvSpPr>
          <p:cNvPr id="6"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7" name="Slide Number Placeholder 5"/>
          <p:cNvSpPr>
            <a:spLocks noGrp="1"/>
          </p:cNvSpPr>
          <p:nvPr>
            <p:ph type="sldNum" sz="quarter" idx="12"/>
          </p:nvPr>
        </p:nvSpPr>
        <p:spPr/>
        <p:txBody>
          <a:bodyPr/>
          <a:lstStyle>
            <a:lvl1pPr>
              <a:defRPr/>
            </a:lvl1pPr>
          </a:lstStyle>
          <a:p>
            <a:fld id="{DE1A26D7-09A9-4602-BF54-4DA1509DCE1B}" type="slidenum">
              <a:rPr lang="en-US" altLang="en-US"/>
              <a:pPr/>
              <a:t>‹#›</a:t>
            </a:fld>
            <a:endParaRPr lang="en-US" altLang="en-US"/>
          </a:p>
        </p:txBody>
      </p:sp>
    </p:spTree>
    <p:extLst>
      <p:ext uri="{BB962C8B-B14F-4D97-AF65-F5344CB8AC3E}">
        <p14:creationId xmlns:p14="http://schemas.microsoft.com/office/powerpoint/2010/main" val="3107889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5B2D60F-2DAB-4E74-9E52-A6F18F6C6D20}" type="datetime1">
              <a:rPr lang="en-US" smtClean="0"/>
              <a:t>5/22/2018</a:t>
            </a:fld>
            <a:endParaRPr lang="en-US"/>
          </a:p>
        </p:txBody>
      </p:sp>
      <p:sp>
        <p:nvSpPr>
          <p:cNvPr id="8"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9" name="Slide Number Placeholder 5"/>
          <p:cNvSpPr>
            <a:spLocks noGrp="1"/>
          </p:cNvSpPr>
          <p:nvPr>
            <p:ph type="sldNum" sz="quarter" idx="12"/>
          </p:nvPr>
        </p:nvSpPr>
        <p:spPr/>
        <p:txBody>
          <a:bodyPr/>
          <a:lstStyle>
            <a:lvl1pPr>
              <a:defRPr/>
            </a:lvl1pPr>
          </a:lstStyle>
          <a:p>
            <a:fld id="{EDC28FE1-A0A0-4D0D-AA7D-F0A1EF07AAA3}" type="slidenum">
              <a:rPr lang="en-US" altLang="en-US"/>
              <a:pPr/>
              <a:t>‹#›</a:t>
            </a:fld>
            <a:endParaRPr lang="en-US" altLang="en-US"/>
          </a:p>
        </p:txBody>
      </p:sp>
    </p:spTree>
    <p:extLst>
      <p:ext uri="{BB962C8B-B14F-4D97-AF65-F5344CB8AC3E}">
        <p14:creationId xmlns:p14="http://schemas.microsoft.com/office/powerpoint/2010/main" val="3384666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268A978-8B4A-43F2-8C12-75CCF9466DF2}" type="datetime1">
              <a:rPr lang="en-US" smtClean="0"/>
              <a:t>5/22/2018</a:t>
            </a:fld>
            <a:endParaRPr lang="en-US"/>
          </a:p>
        </p:txBody>
      </p:sp>
      <p:sp>
        <p:nvSpPr>
          <p:cNvPr id="4"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5" name="Slide Number Placeholder 5"/>
          <p:cNvSpPr>
            <a:spLocks noGrp="1"/>
          </p:cNvSpPr>
          <p:nvPr>
            <p:ph type="sldNum" sz="quarter" idx="12"/>
          </p:nvPr>
        </p:nvSpPr>
        <p:spPr/>
        <p:txBody>
          <a:bodyPr/>
          <a:lstStyle>
            <a:lvl1pPr>
              <a:defRPr/>
            </a:lvl1pPr>
          </a:lstStyle>
          <a:p>
            <a:fld id="{6AE8A803-03D0-430D-BA44-346D3B44FA19}" type="slidenum">
              <a:rPr lang="en-US" altLang="en-US"/>
              <a:pPr/>
              <a:t>‹#›</a:t>
            </a:fld>
            <a:endParaRPr lang="en-US" altLang="en-US"/>
          </a:p>
        </p:txBody>
      </p:sp>
    </p:spTree>
    <p:extLst>
      <p:ext uri="{BB962C8B-B14F-4D97-AF65-F5344CB8AC3E}">
        <p14:creationId xmlns:p14="http://schemas.microsoft.com/office/powerpoint/2010/main" val="655649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C6DE566-6B26-42DC-94F2-C68ADECB3119}" type="datetime1">
              <a:rPr lang="en-US" smtClean="0"/>
              <a:t>5/22/2018</a:t>
            </a:fld>
            <a:endParaRPr lang="en-US"/>
          </a:p>
        </p:txBody>
      </p:sp>
      <p:sp>
        <p:nvSpPr>
          <p:cNvPr id="3"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4" name="Slide Number Placeholder 5"/>
          <p:cNvSpPr>
            <a:spLocks noGrp="1"/>
          </p:cNvSpPr>
          <p:nvPr>
            <p:ph type="sldNum" sz="quarter" idx="12"/>
          </p:nvPr>
        </p:nvSpPr>
        <p:spPr/>
        <p:txBody>
          <a:bodyPr/>
          <a:lstStyle>
            <a:lvl1pPr>
              <a:defRPr/>
            </a:lvl1pPr>
          </a:lstStyle>
          <a:p>
            <a:fld id="{5A2BCB17-4E36-4E62-8A9B-B696C8DA7F5F}" type="slidenum">
              <a:rPr lang="en-US" altLang="en-US"/>
              <a:pPr/>
              <a:t>‹#›</a:t>
            </a:fld>
            <a:endParaRPr lang="en-US" altLang="en-US"/>
          </a:p>
        </p:txBody>
      </p:sp>
    </p:spTree>
    <p:extLst>
      <p:ext uri="{BB962C8B-B14F-4D97-AF65-F5344CB8AC3E}">
        <p14:creationId xmlns:p14="http://schemas.microsoft.com/office/powerpoint/2010/main" val="3189855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CA"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388E24C-CD98-48A4-9D78-05D58DE9D977}" type="datetime1">
              <a:rPr lang="en-US" smtClean="0"/>
              <a:t>5/22/2018</a:t>
            </a:fld>
            <a:endParaRPr lang="en-US"/>
          </a:p>
        </p:txBody>
      </p:sp>
      <p:sp>
        <p:nvSpPr>
          <p:cNvPr id="6"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7" name="Slide Number Placeholder 5"/>
          <p:cNvSpPr>
            <a:spLocks noGrp="1"/>
          </p:cNvSpPr>
          <p:nvPr>
            <p:ph type="sldNum" sz="quarter" idx="12"/>
          </p:nvPr>
        </p:nvSpPr>
        <p:spPr/>
        <p:txBody>
          <a:bodyPr/>
          <a:lstStyle>
            <a:lvl1pPr>
              <a:defRPr/>
            </a:lvl1pPr>
          </a:lstStyle>
          <a:p>
            <a:fld id="{97E4EBCB-AC47-450B-ADBE-579A1ABA18C6}" type="slidenum">
              <a:rPr lang="en-US" altLang="en-US"/>
              <a:pPr/>
              <a:t>‹#›</a:t>
            </a:fld>
            <a:endParaRPr lang="en-US" altLang="en-US"/>
          </a:p>
        </p:txBody>
      </p:sp>
    </p:spTree>
    <p:extLst>
      <p:ext uri="{BB962C8B-B14F-4D97-AF65-F5344CB8AC3E}">
        <p14:creationId xmlns:p14="http://schemas.microsoft.com/office/powerpoint/2010/main" val="3559384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CA"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729DB29-AFCB-4FA5-87FB-8630B6C4C5DA}" type="datetime1">
              <a:rPr lang="en-US" smtClean="0"/>
              <a:t>5/22/2018</a:t>
            </a:fld>
            <a:endParaRPr lang="en-US"/>
          </a:p>
        </p:txBody>
      </p:sp>
      <p:sp>
        <p:nvSpPr>
          <p:cNvPr id="6" name="Footer Placeholder 4"/>
          <p:cNvSpPr>
            <a:spLocks noGrp="1"/>
          </p:cNvSpPr>
          <p:nvPr>
            <p:ph type="ftr" sz="quarter" idx="11"/>
          </p:nvPr>
        </p:nvSpPr>
        <p:spPr/>
        <p:txBody>
          <a:bodyPr/>
          <a:lstStyle>
            <a:lvl1pPr>
              <a:defRPr/>
            </a:lvl1pPr>
          </a:lstStyle>
          <a:p>
            <a:pPr>
              <a:defRPr/>
            </a:pPr>
            <a:r>
              <a:rPr lang="en-CA" smtClean="0"/>
              <a:t>VBD</a:t>
            </a:r>
            <a:endParaRPr lang="en-US"/>
          </a:p>
        </p:txBody>
      </p:sp>
      <p:sp>
        <p:nvSpPr>
          <p:cNvPr id="7" name="Slide Number Placeholder 5"/>
          <p:cNvSpPr>
            <a:spLocks noGrp="1"/>
          </p:cNvSpPr>
          <p:nvPr>
            <p:ph type="sldNum" sz="quarter" idx="12"/>
          </p:nvPr>
        </p:nvSpPr>
        <p:spPr/>
        <p:txBody>
          <a:bodyPr/>
          <a:lstStyle>
            <a:lvl1pPr>
              <a:defRPr/>
            </a:lvl1pPr>
          </a:lstStyle>
          <a:p>
            <a:fld id="{AF63E808-FA76-4BBC-AB6B-95E3F9F3808A}" type="slidenum">
              <a:rPr lang="en-US" altLang="en-US"/>
              <a:pPr/>
              <a:t>‹#›</a:t>
            </a:fld>
            <a:endParaRPr lang="en-US" altLang="en-US"/>
          </a:p>
        </p:txBody>
      </p:sp>
    </p:spTree>
    <p:extLst>
      <p:ext uri="{BB962C8B-B14F-4D97-AF65-F5344CB8AC3E}">
        <p14:creationId xmlns:p14="http://schemas.microsoft.com/office/powerpoint/2010/main" val="30040557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CA" altLang="en-US" smtClean="0"/>
              <a:t>Click to edit Master title style</a:t>
            </a:r>
            <a:endParaRPr lang="en-US" altLang="en-US" smtClean="0"/>
          </a:p>
        </p:txBody>
      </p:sp>
      <p:sp>
        <p:nvSpPr>
          <p:cNvPr id="1027" name="Text Placeholder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CA" altLang="en-US" smtClean="0"/>
              <a:t>Click to edit Master text styles</a:t>
            </a:r>
          </a:p>
          <a:p>
            <a:pPr lvl="1"/>
            <a:r>
              <a:rPr lang="en-CA" altLang="en-US" smtClean="0"/>
              <a:t>Second level</a:t>
            </a:r>
          </a:p>
          <a:p>
            <a:pPr lvl="2"/>
            <a:r>
              <a:rPr lang="en-CA" altLang="en-US" smtClean="0"/>
              <a:t>Third level</a:t>
            </a:r>
          </a:p>
          <a:p>
            <a:pPr lvl="3"/>
            <a:r>
              <a:rPr lang="en-CA" altLang="en-US" smtClean="0"/>
              <a:t>Fourth level</a:t>
            </a:r>
          </a:p>
          <a:p>
            <a:pPr lvl="4"/>
            <a:r>
              <a:rPr lang="en-CA" altLang="en-US" smtClean="0"/>
              <a:t>Fifth level</a:t>
            </a:r>
            <a:endParaRPr lang="en-US" altLang="en-US" smtClean="0"/>
          </a:p>
        </p:txBody>
      </p:sp>
      <p:sp>
        <p:nvSpPr>
          <p:cNvPr id="4" name="Date Placeholder 3"/>
          <p:cNvSpPr>
            <a:spLocks noGrp="1"/>
          </p:cNvSpPr>
          <p:nvPr>
            <p:ph type="dt" sz="half" idx="2"/>
          </p:nvPr>
        </p:nvSpPr>
        <p:spPr>
          <a:xfrm>
            <a:off x="457200" y="4767263"/>
            <a:ext cx="2133600" cy="273844"/>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defRPr>
            </a:lvl1pPr>
          </a:lstStyle>
          <a:p>
            <a:pPr>
              <a:defRPr/>
            </a:pPr>
            <a:fld id="{ABC527CC-786B-4846-8B37-BE666857A4F9}" type="datetime1">
              <a:rPr lang="en-US" smtClean="0"/>
              <a:t>5/22/2018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r>
              <a:rPr lang="en-CA" smtClean="0"/>
              <a:t>VBD</a:t>
            </a:r>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8EC0CF10-0213-4C21-BE3A-AF20FD28E22F}"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itchFamily="-105" charset="-128"/>
        </a:defRPr>
      </a:lvl1pPr>
      <a:lvl2pPr algn="ctr" defTabSz="457200" rtl="0" eaLnBrk="0" fontAlgn="base" hangingPunct="0">
        <a:spcBef>
          <a:spcPct val="0"/>
        </a:spcBef>
        <a:spcAft>
          <a:spcPct val="0"/>
        </a:spcAft>
        <a:defRPr sz="4400">
          <a:solidFill>
            <a:schemeClr val="tx1"/>
          </a:solidFill>
          <a:latin typeface="Calibri" pitchFamily="-105" charset="0"/>
          <a:ea typeface="MS PGothic" panose="020B0600070205080204" pitchFamily="34" charset="-128"/>
          <a:cs typeface="ＭＳ Ｐゴシック" pitchFamily="-105" charset="-128"/>
        </a:defRPr>
      </a:lvl2pPr>
      <a:lvl3pPr algn="ctr" defTabSz="457200" rtl="0" eaLnBrk="0" fontAlgn="base" hangingPunct="0">
        <a:spcBef>
          <a:spcPct val="0"/>
        </a:spcBef>
        <a:spcAft>
          <a:spcPct val="0"/>
        </a:spcAft>
        <a:defRPr sz="4400">
          <a:solidFill>
            <a:schemeClr val="tx1"/>
          </a:solidFill>
          <a:latin typeface="Calibri" pitchFamily="-105" charset="0"/>
          <a:ea typeface="MS PGothic" panose="020B0600070205080204" pitchFamily="34" charset="-128"/>
          <a:cs typeface="ＭＳ Ｐゴシック" pitchFamily="-105" charset="-128"/>
        </a:defRPr>
      </a:lvl3pPr>
      <a:lvl4pPr algn="ctr" defTabSz="457200" rtl="0" eaLnBrk="0" fontAlgn="base" hangingPunct="0">
        <a:spcBef>
          <a:spcPct val="0"/>
        </a:spcBef>
        <a:spcAft>
          <a:spcPct val="0"/>
        </a:spcAft>
        <a:defRPr sz="4400">
          <a:solidFill>
            <a:schemeClr val="tx1"/>
          </a:solidFill>
          <a:latin typeface="Calibri" pitchFamily="-105" charset="0"/>
          <a:ea typeface="MS PGothic" panose="020B0600070205080204" pitchFamily="34" charset="-128"/>
          <a:cs typeface="ＭＳ Ｐゴシック" pitchFamily="-105" charset="-128"/>
        </a:defRPr>
      </a:lvl4pPr>
      <a:lvl5pPr algn="ctr" defTabSz="457200" rtl="0" eaLnBrk="0" fontAlgn="base" hangingPunct="0">
        <a:spcBef>
          <a:spcPct val="0"/>
        </a:spcBef>
        <a:spcAft>
          <a:spcPct val="0"/>
        </a:spcAft>
        <a:defRPr sz="4400">
          <a:solidFill>
            <a:schemeClr val="tx1"/>
          </a:solidFill>
          <a:latin typeface="Calibri" pitchFamily="-105" charset="0"/>
          <a:ea typeface="MS PGothic" panose="020B0600070205080204" pitchFamily="34" charset="-128"/>
          <a:cs typeface="ＭＳ Ｐゴシック" pitchFamily="-105" charset="-128"/>
        </a:defRPr>
      </a:lvl5pPr>
      <a:lvl6pPr marL="457200" algn="ctr" defTabSz="457200" rtl="0" fontAlgn="base">
        <a:spcBef>
          <a:spcPct val="0"/>
        </a:spcBef>
        <a:spcAft>
          <a:spcPct val="0"/>
        </a:spcAft>
        <a:defRPr sz="4400">
          <a:solidFill>
            <a:schemeClr val="tx1"/>
          </a:solidFill>
          <a:latin typeface="Calibri" pitchFamily="-105" charset="0"/>
          <a:ea typeface="ＭＳ Ｐゴシック" pitchFamily="-105" charset="-128"/>
          <a:cs typeface="ＭＳ Ｐゴシック" pitchFamily="-105" charset="-128"/>
        </a:defRPr>
      </a:lvl6pPr>
      <a:lvl7pPr marL="914400" algn="ctr" defTabSz="457200" rtl="0" fontAlgn="base">
        <a:spcBef>
          <a:spcPct val="0"/>
        </a:spcBef>
        <a:spcAft>
          <a:spcPct val="0"/>
        </a:spcAft>
        <a:defRPr sz="4400">
          <a:solidFill>
            <a:schemeClr val="tx1"/>
          </a:solidFill>
          <a:latin typeface="Calibri" pitchFamily="-105" charset="0"/>
          <a:ea typeface="ＭＳ Ｐゴシック" pitchFamily="-105" charset="-128"/>
          <a:cs typeface="ＭＳ Ｐゴシック" pitchFamily="-105" charset="-128"/>
        </a:defRPr>
      </a:lvl7pPr>
      <a:lvl8pPr marL="1371600" algn="ctr" defTabSz="457200" rtl="0" fontAlgn="base">
        <a:spcBef>
          <a:spcPct val="0"/>
        </a:spcBef>
        <a:spcAft>
          <a:spcPct val="0"/>
        </a:spcAft>
        <a:defRPr sz="4400">
          <a:solidFill>
            <a:schemeClr val="tx1"/>
          </a:solidFill>
          <a:latin typeface="Calibri" pitchFamily="-105" charset="0"/>
          <a:ea typeface="ＭＳ Ｐゴシック" pitchFamily="-105" charset="-128"/>
          <a:cs typeface="ＭＳ Ｐゴシック" pitchFamily="-105" charset="-128"/>
        </a:defRPr>
      </a:lvl8pPr>
      <a:lvl9pPr marL="1828800" algn="ctr" defTabSz="457200" rtl="0" fontAlgn="base">
        <a:spcBef>
          <a:spcPct val="0"/>
        </a:spcBef>
        <a:spcAft>
          <a:spcPct val="0"/>
        </a:spcAft>
        <a:defRPr sz="4400">
          <a:solidFill>
            <a:schemeClr val="tx1"/>
          </a:solidFill>
          <a:latin typeface="Calibri" pitchFamily="-105" charset="0"/>
          <a:ea typeface="ＭＳ Ｐゴシック" pitchFamily="-105" charset="-128"/>
          <a:cs typeface="ＭＳ Ｐゴシック" pitchFamily="-105"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anose="020B0600070205080204" pitchFamily="34" charset="-128"/>
          <a:cs typeface="ＭＳ Ｐゴシック" pitchFamily="-10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720725" y="363141"/>
            <a:ext cx="7646988" cy="1569660"/>
          </a:xfrm>
          <a:prstGeom prst="rect">
            <a:avLst/>
          </a:prstGeom>
          <a:solidFill>
            <a:srgbClr val="FFFF00"/>
          </a:solid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CA" sz="2400" b="1" dirty="0" smtClean="0">
                <a:solidFill>
                  <a:srgbClr val="00B0F0"/>
                </a:solidFill>
              </a:rPr>
              <a:t>Issue with sharing interim results by the DSMB;</a:t>
            </a:r>
          </a:p>
          <a:p>
            <a:pPr algn="ctr" eaLnBrk="1" hangingPunct="1">
              <a:spcBef>
                <a:spcPct val="0"/>
              </a:spcBef>
              <a:buFontTx/>
              <a:buNone/>
              <a:defRPr/>
            </a:pPr>
            <a:r>
              <a:rPr lang="en-CA" sz="2400" b="1" dirty="0" smtClean="0">
                <a:solidFill>
                  <a:schemeClr val="tx2"/>
                </a:solidFill>
              </a:rPr>
              <a:t>Findings from two surveys to help better understand what interim results to share, with whom and why during the conduct of a Phase III trial</a:t>
            </a:r>
            <a:endParaRPr lang="en-US" sz="2000" b="1" dirty="0" smtClean="0">
              <a:solidFill>
                <a:schemeClr val="tx2"/>
              </a:solidFill>
            </a:endParaRPr>
          </a:p>
        </p:txBody>
      </p:sp>
      <p:sp>
        <p:nvSpPr>
          <p:cNvPr id="4099" name="Rectangle 7"/>
          <p:cNvSpPr>
            <a:spLocks noChangeArrowheads="1"/>
          </p:cNvSpPr>
          <p:nvPr/>
        </p:nvSpPr>
        <p:spPr bwMode="auto">
          <a:xfrm>
            <a:off x="347664" y="4529138"/>
            <a:ext cx="456247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defTabSz="914400" eaLnBrk="1" hangingPunct="1">
              <a:spcBef>
                <a:spcPct val="0"/>
              </a:spcBef>
              <a:buFontTx/>
              <a:buNone/>
            </a:pPr>
            <a:r>
              <a:rPr lang="en-US" altLang="en-US" sz="900">
                <a:latin typeface="Arial Rounded MT Bold" pitchFamily="34" charset="0"/>
              </a:rPr>
              <a:t>           </a:t>
            </a:r>
          </a:p>
        </p:txBody>
      </p:sp>
      <p:sp>
        <p:nvSpPr>
          <p:cNvPr id="2" name="TextBox 1"/>
          <p:cNvSpPr txBox="1"/>
          <p:nvPr/>
        </p:nvSpPr>
        <p:spPr>
          <a:xfrm>
            <a:off x="2406471" y="3227179"/>
            <a:ext cx="4229100" cy="892552"/>
          </a:xfrm>
          <a:prstGeom prst="rect">
            <a:avLst/>
          </a:prstGeom>
          <a:noFill/>
        </p:spPr>
        <p:txBody>
          <a:bodyPr>
            <a:spAutoFit/>
          </a:bodyPr>
          <a:lstStyle/>
          <a:p>
            <a:pPr algn="ctr" eaLnBrk="1" hangingPunct="1">
              <a:defRPr/>
            </a:pPr>
            <a:r>
              <a:rPr lang="en-US" sz="2000" b="1" dirty="0" smtClean="0">
                <a:solidFill>
                  <a:schemeClr val="tx2"/>
                </a:solidFill>
                <a:latin typeface="+mj-lt"/>
              </a:rPr>
              <a:t>Victoria Borg </a:t>
            </a:r>
            <a:r>
              <a:rPr lang="en-US" sz="2000" b="1" dirty="0" err="1" smtClean="0">
                <a:solidFill>
                  <a:schemeClr val="tx2"/>
                </a:solidFill>
                <a:latin typeface="+mj-lt"/>
              </a:rPr>
              <a:t>Debono</a:t>
            </a:r>
            <a:r>
              <a:rPr lang="en-US" sz="2000" b="1" dirty="0" smtClean="0">
                <a:solidFill>
                  <a:schemeClr val="tx2"/>
                </a:solidFill>
                <a:latin typeface="+mj-lt"/>
              </a:rPr>
              <a:t>, PhD</a:t>
            </a:r>
          </a:p>
          <a:p>
            <a:pPr algn="ctr" eaLnBrk="1" hangingPunct="1">
              <a:defRPr/>
            </a:pPr>
            <a:endParaRPr lang="en-US" sz="1600" b="1" dirty="0" smtClean="0">
              <a:solidFill>
                <a:srgbClr val="00B0F0"/>
              </a:solidFill>
              <a:latin typeface="+mj-lt"/>
            </a:endParaRPr>
          </a:p>
          <a:p>
            <a:pPr algn="ctr" eaLnBrk="1" hangingPunct="1">
              <a:defRPr/>
            </a:pPr>
            <a:endParaRPr lang="en-US" sz="1600" dirty="0">
              <a:solidFill>
                <a:srgbClr val="00B0F0"/>
              </a:solidFill>
              <a:latin typeface="+mn-lt"/>
            </a:endParaRPr>
          </a:p>
        </p:txBody>
      </p:sp>
      <p:sp>
        <p:nvSpPr>
          <p:cNvPr id="3" name="TextBox 2"/>
          <p:cNvSpPr txBox="1"/>
          <p:nvPr/>
        </p:nvSpPr>
        <p:spPr>
          <a:xfrm>
            <a:off x="944325" y="2042876"/>
            <a:ext cx="7047388" cy="1015663"/>
          </a:xfrm>
          <a:prstGeom prst="rect">
            <a:avLst/>
          </a:prstGeom>
          <a:noFill/>
        </p:spPr>
        <p:txBody>
          <a:bodyPr wrap="square">
            <a:spAutoFit/>
          </a:bodyPr>
          <a:lstStyle/>
          <a:p>
            <a:pPr algn="ctr">
              <a:defRPr/>
            </a:pPr>
            <a:r>
              <a:rPr lang="en-CA" sz="2000" b="1" dirty="0" smtClean="0">
                <a:solidFill>
                  <a:schemeClr val="tx2"/>
                </a:solidFill>
                <a:latin typeface="+mn-lt"/>
              </a:rPr>
              <a:t>May 22</a:t>
            </a:r>
            <a:r>
              <a:rPr lang="en-CA" sz="2000" b="1" baseline="30000" dirty="0" smtClean="0">
                <a:solidFill>
                  <a:schemeClr val="tx2"/>
                </a:solidFill>
                <a:latin typeface="+mn-lt"/>
              </a:rPr>
              <a:t>nd</a:t>
            </a:r>
            <a:r>
              <a:rPr lang="en-CA" sz="2000" b="1" dirty="0" smtClean="0">
                <a:solidFill>
                  <a:schemeClr val="tx2"/>
                </a:solidFill>
                <a:latin typeface="+mn-lt"/>
              </a:rPr>
              <a:t>, 2018</a:t>
            </a:r>
          </a:p>
          <a:p>
            <a:pPr algn="ctr">
              <a:defRPr/>
            </a:pPr>
            <a:r>
              <a:rPr lang="en-CA" sz="2000" b="1" dirty="0" smtClean="0">
                <a:solidFill>
                  <a:schemeClr val="tx2"/>
                </a:solidFill>
                <a:latin typeface="+mn-lt"/>
              </a:rPr>
              <a:t>2018 Annual Meeting of the Society of Clinical Trials</a:t>
            </a:r>
          </a:p>
          <a:p>
            <a:pPr algn="ctr">
              <a:defRPr/>
            </a:pPr>
            <a:r>
              <a:rPr lang="en-CA" sz="2000" b="1" dirty="0" smtClean="0">
                <a:solidFill>
                  <a:schemeClr val="tx2"/>
                </a:solidFill>
                <a:latin typeface="+mn-lt"/>
              </a:rPr>
              <a:t>Portland, Oregon</a:t>
            </a:r>
            <a:endParaRPr lang="en-US" sz="2000" b="1" dirty="0">
              <a:solidFill>
                <a:schemeClr val="tx2"/>
              </a:solidFill>
              <a:latin typeface="+mn-lt"/>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3143" y="3712868"/>
            <a:ext cx="1955756" cy="1047102"/>
          </a:xfrm>
          <a:prstGeom prst="rect">
            <a:avLst/>
          </a:prstGeom>
        </p:spPr>
      </p:pic>
      <p:sp>
        <p:nvSpPr>
          <p:cNvPr id="5" name="Footer Placeholder 4"/>
          <p:cNvSpPr>
            <a:spLocks noGrp="1"/>
          </p:cNvSpPr>
          <p:nvPr>
            <p:ph type="ftr" sz="quarter" idx="11"/>
          </p:nvPr>
        </p:nvSpPr>
        <p:spPr/>
        <p:txBody>
          <a:bodyPr/>
          <a:lstStyle/>
          <a:p>
            <a:pPr>
              <a:defRPr/>
            </a:pPr>
            <a:r>
              <a:rPr lang="en-CA" smtClean="0"/>
              <a:t>VBD</a:t>
            </a:r>
            <a:endParaRPr lang="en-US" dirty="0"/>
          </a:p>
        </p:txBody>
      </p:sp>
      <p:sp>
        <p:nvSpPr>
          <p:cNvPr id="6" name="Slide Number Placeholder 5"/>
          <p:cNvSpPr>
            <a:spLocks noGrp="1"/>
          </p:cNvSpPr>
          <p:nvPr>
            <p:ph type="sldNum" sz="quarter" idx="12"/>
          </p:nvPr>
        </p:nvSpPr>
        <p:spPr/>
        <p:txBody>
          <a:bodyPr/>
          <a:lstStyle/>
          <a:p>
            <a:fld id="{4F24F2F3-9FF8-457E-8A90-9F5459120159}" type="slidenum">
              <a:rPr lang="en-US" altLang="en-US" smtClean="0"/>
              <a:pPr/>
              <a:t>1</a:t>
            </a:fld>
            <a:endParaRPr lang="en-US"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048000" y="137776"/>
            <a:ext cx="6042660" cy="857250"/>
          </a:xfrm>
          <a:solidFill>
            <a:srgbClr val="FFFF00"/>
          </a:solidFill>
        </p:spPr>
        <p:txBody>
          <a:bodyPr/>
          <a:lstStyle/>
          <a:p>
            <a:r>
              <a:rPr lang="en-CA" altLang="en-US" sz="2000" b="1" dirty="0" smtClean="0">
                <a:solidFill>
                  <a:srgbClr val="0070C0"/>
                </a:solidFill>
              </a:rPr>
              <a:t>Findings from survey of SCT and ISCB members on sharing interim results measures</a:t>
            </a:r>
            <a:endParaRPr lang="en-CA" altLang="en-US" sz="2000" b="1" dirty="0">
              <a:solidFill>
                <a:srgbClr val="0070C0"/>
              </a:solidFill>
            </a:endParaRPr>
          </a:p>
        </p:txBody>
      </p:sp>
      <p:sp>
        <p:nvSpPr>
          <p:cNvPr id="5" name="TextBox 4"/>
          <p:cNvSpPr txBox="1"/>
          <p:nvPr/>
        </p:nvSpPr>
        <p:spPr>
          <a:xfrm>
            <a:off x="110489" y="1074421"/>
            <a:ext cx="4392929" cy="4624343"/>
          </a:xfrm>
          <a:prstGeom prst="rect">
            <a:avLst/>
          </a:prstGeom>
          <a:noFill/>
        </p:spPr>
        <p:txBody>
          <a:bodyPr wrap="square" rtlCol="0">
            <a:spAutoFit/>
          </a:bodyPr>
          <a:lstStyle/>
          <a:p>
            <a:r>
              <a:rPr lang="en-CA" sz="1200" b="1" dirty="0" smtClean="0">
                <a:latin typeface="+mn-lt"/>
              </a:rPr>
              <a:t>Key findings:</a:t>
            </a:r>
          </a:p>
          <a:p>
            <a:pPr marL="92075" indent="-92075">
              <a:buFont typeface="Arial" panose="020B0604020202020204" pitchFamily="34" charset="0"/>
              <a:buChar char="•"/>
            </a:pPr>
            <a:r>
              <a:rPr lang="en-CA" sz="1200" b="1" dirty="0">
                <a:latin typeface="+mn-lt"/>
              </a:rPr>
              <a:t>M</a:t>
            </a:r>
            <a:r>
              <a:rPr lang="en-CA" sz="1200" b="1" dirty="0" smtClean="0">
                <a:latin typeface="+mn-lt"/>
              </a:rPr>
              <a:t>ajority</a:t>
            </a:r>
            <a:r>
              <a:rPr lang="en-CA" sz="1200" dirty="0" smtClean="0">
                <a:latin typeface="+mn-lt"/>
              </a:rPr>
              <a:t> </a:t>
            </a:r>
            <a:r>
              <a:rPr lang="en-CA" sz="1200" dirty="0">
                <a:latin typeface="+mn-lt"/>
              </a:rPr>
              <a:t>reported </a:t>
            </a:r>
            <a:r>
              <a:rPr lang="en-CA" sz="1200" dirty="0" smtClean="0">
                <a:latin typeface="+mn-lt"/>
              </a:rPr>
              <a:t>that the:</a:t>
            </a:r>
          </a:p>
          <a:p>
            <a:pPr marL="358775" indent="-92075">
              <a:buFont typeface="Arial" panose="020B0604020202020204" pitchFamily="34" charset="0"/>
              <a:buChar char="•"/>
              <a:tabLst>
                <a:tab pos="449263" algn="l"/>
              </a:tabLst>
            </a:pPr>
            <a:r>
              <a:rPr lang="en-CA" sz="1200" b="1" dirty="0" err="1" smtClean="0">
                <a:latin typeface="+mn-lt"/>
              </a:rPr>
              <a:t>IControlER</a:t>
            </a:r>
            <a:r>
              <a:rPr lang="en-CA" sz="1200" b="1" dirty="0" smtClean="0">
                <a:latin typeface="+mn-lt"/>
              </a:rPr>
              <a:t> </a:t>
            </a:r>
            <a:r>
              <a:rPr lang="en-CA" sz="1200" dirty="0" smtClean="0">
                <a:latin typeface="+mn-lt"/>
              </a:rPr>
              <a:t>(149/237</a:t>
            </a:r>
            <a:r>
              <a:rPr lang="en-CA" sz="1200" dirty="0">
                <a:latin typeface="+mn-lt"/>
              </a:rPr>
              <a:t>; 62.9% [95% CI: 56.7%-69.0%]), </a:t>
            </a:r>
            <a:endParaRPr lang="en-CA" sz="1200" dirty="0" smtClean="0">
              <a:latin typeface="+mn-lt"/>
            </a:endParaRPr>
          </a:p>
          <a:p>
            <a:pPr marL="358775" indent="-92075">
              <a:buFont typeface="Arial" panose="020B0604020202020204" pitchFamily="34" charset="0"/>
              <a:buChar char="•"/>
              <a:tabLst>
                <a:tab pos="449263" algn="l"/>
              </a:tabLst>
            </a:pPr>
            <a:r>
              <a:rPr lang="en-CA" sz="1200" b="1" dirty="0" smtClean="0">
                <a:latin typeface="+mn-lt"/>
              </a:rPr>
              <a:t>ACP </a:t>
            </a:r>
            <a:r>
              <a:rPr lang="en-CA" sz="1200" dirty="0">
                <a:latin typeface="+mn-lt"/>
              </a:rPr>
              <a:t>(144/224; 64.3% [95% CI: 58.0%-70.6%]) and the </a:t>
            </a:r>
          </a:p>
          <a:p>
            <a:pPr marL="358775" indent="-92075">
              <a:buFont typeface="Arial" panose="020B0604020202020204" pitchFamily="34" charset="0"/>
              <a:buChar char="•"/>
              <a:tabLst>
                <a:tab pos="449263" algn="l"/>
              </a:tabLst>
            </a:pPr>
            <a:r>
              <a:rPr lang="en-CA" sz="1200" b="1" dirty="0" smtClean="0">
                <a:latin typeface="+mn-lt"/>
              </a:rPr>
              <a:t>UCP</a:t>
            </a:r>
            <a:r>
              <a:rPr lang="en-CA" sz="1200" dirty="0" smtClean="0">
                <a:latin typeface="+mn-lt"/>
              </a:rPr>
              <a:t> </a:t>
            </a:r>
            <a:r>
              <a:rPr lang="en-CA" sz="1200" dirty="0">
                <a:latin typeface="+mn-lt"/>
              </a:rPr>
              <a:t>(126/208; 60.6% [95% CI: 53.9%-67.2%]) </a:t>
            </a:r>
            <a:endParaRPr lang="en-CA" sz="1200" b="1" dirty="0" smtClean="0">
              <a:latin typeface="+mn-lt"/>
            </a:endParaRPr>
          </a:p>
          <a:p>
            <a:pPr marL="266700">
              <a:tabLst>
                <a:tab pos="449263" algn="l"/>
              </a:tabLst>
            </a:pPr>
            <a:r>
              <a:rPr lang="en-CA" sz="1200" b="1" dirty="0">
                <a:latin typeface="+mn-lt"/>
              </a:rPr>
              <a:t>S</a:t>
            </a:r>
            <a:r>
              <a:rPr lang="en-CA" sz="1200" b="1" dirty="0" smtClean="0">
                <a:latin typeface="+mn-lt"/>
              </a:rPr>
              <a:t>hould </a:t>
            </a:r>
            <a:r>
              <a:rPr lang="en-CA" sz="1200" b="1" dirty="0">
                <a:latin typeface="+mn-lt"/>
              </a:rPr>
              <a:t>not be shared </a:t>
            </a:r>
            <a:r>
              <a:rPr lang="en-CA" sz="1200" dirty="0">
                <a:latin typeface="+mn-lt"/>
              </a:rPr>
              <a:t>with non-DSMB members. </a:t>
            </a:r>
            <a:r>
              <a:rPr lang="en-CA" sz="1200" b="1" dirty="0" smtClean="0">
                <a:latin typeface="+mn-lt"/>
              </a:rPr>
              <a:t>WHY?</a:t>
            </a:r>
          </a:p>
          <a:p>
            <a:pPr marL="685800" lvl="1" indent="-228600">
              <a:buFont typeface="Arial" panose="020B0604020202020204" pitchFamily="34" charset="0"/>
              <a:buChar char="•"/>
            </a:pPr>
            <a:r>
              <a:rPr lang="en-CA" sz="1200" b="1" dirty="0" err="1">
                <a:latin typeface="+mn-lt"/>
              </a:rPr>
              <a:t>IControlER</a:t>
            </a:r>
            <a:r>
              <a:rPr lang="en-CA" sz="1200" b="1" dirty="0">
                <a:latin typeface="+mn-lt"/>
              </a:rPr>
              <a:t> and ACP </a:t>
            </a:r>
            <a:r>
              <a:rPr lang="en-CA" sz="1200" dirty="0">
                <a:latin typeface="+mn-lt"/>
              </a:rPr>
              <a:t>are unmasking of interim results </a:t>
            </a:r>
            <a:endParaRPr lang="en-CA" sz="1200" dirty="0" smtClean="0">
              <a:latin typeface="+mn-lt"/>
            </a:endParaRPr>
          </a:p>
          <a:p>
            <a:pPr marL="685800" lvl="1" indent="-228600">
              <a:buFont typeface="Arial" panose="020B0604020202020204" pitchFamily="34" charset="0"/>
              <a:buChar char="•"/>
            </a:pPr>
            <a:r>
              <a:rPr lang="en-CA" sz="1200" b="1" dirty="0" err="1" smtClean="0">
                <a:latin typeface="+mn-lt"/>
              </a:rPr>
              <a:t>ICombinedER</a:t>
            </a:r>
            <a:r>
              <a:rPr lang="en-CA" sz="1200" dirty="0" smtClean="0">
                <a:latin typeface="+mn-lt"/>
              </a:rPr>
              <a:t> </a:t>
            </a:r>
            <a:r>
              <a:rPr lang="en-CA" sz="1200" dirty="0">
                <a:latin typeface="+mn-lt"/>
              </a:rPr>
              <a:t>is usually known by the SC and </a:t>
            </a:r>
            <a:r>
              <a:rPr lang="en-CA" sz="1200" dirty="0" smtClean="0">
                <a:latin typeface="+mn-lt"/>
              </a:rPr>
              <a:t>sponsor thus </a:t>
            </a:r>
            <a:r>
              <a:rPr lang="en-CA" sz="1200" dirty="0">
                <a:latin typeface="+mn-lt"/>
              </a:rPr>
              <a:t>easy to determine group rates if the </a:t>
            </a:r>
            <a:r>
              <a:rPr lang="en-CA" sz="1200" dirty="0" err="1">
                <a:latin typeface="+mn-lt"/>
              </a:rPr>
              <a:t>IControlER</a:t>
            </a:r>
            <a:r>
              <a:rPr lang="en-CA" sz="1200" dirty="0">
                <a:latin typeface="+mn-lt"/>
              </a:rPr>
              <a:t> is known.</a:t>
            </a:r>
            <a:endParaRPr lang="en-CA" sz="1200" dirty="0" smtClean="0">
              <a:latin typeface="+mn-lt"/>
            </a:endParaRPr>
          </a:p>
          <a:p>
            <a:pPr marL="685800" lvl="1" indent="-228600">
              <a:buFont typeface="Arial" panose="020B0604020202020204" pitchFamily="34" charset="0"/>
              <a:buChar char="•"/>
            </a:pPr>
            <a:r>
              <a:rPr lang="en-CA" sz="1200" b="1" dirty="0" smtClean="0">
                <a:latin typeface="+mn-lt"/>
              </a:rPr>
              <a:t>UCP</a:t>
            </a:r>
            <a:r>
              <a:rPr lang="en-CA" sz="1200" dirty="0" smtClean="0">
                <a:latin typeface="+mn-lt"/>
              </a:rPr>
              <a:t> </a:t>
            </a:r>
            <a:r>
              <a:rPr lang="en-CA" sz="1200" dirty="0">
                <a:latin typeface="+mn-lt"/>
              </a:rPr>
              <a:t>is a technical measure that is potentially </a:t>
            </a:r>
            <a:r>
              <a:rPr lang="en-CA" sz="1200" dirty="0" smtClean="0">
                <a:latin typeface="+mn-lt"/>
              </a:rPr>
              <a:t>misleading.</a:t>
            </a:r>
          </a:p>
          <a:p>
            <a:pPr lvl="1"/>
            <a:endParaRPr lang="en-CA" sz="1200" dirty="0" smtClean="0">
              <a:latin typeface="+mn-lt"/>
            </a:endParaRPr>
          </a:p>
          <a:p>
            <a:pPr marL="92075" indent="-92075">
              <a:buFont typeface="Arial" panose="020B0604020202020204" pitchFamily="34" charset="0"/>
              <a:buChar char="•"/>
            </a:pPr>
            <a:r>
              <a:rPr lang="en-CA" sz="1200" b="1" dirty="0" smtClean="0">
                <a:latin typeface="+mn-lt"/>
              </a:rPr>
              <a:t>Majority</a:t>
            </a:r>
            <a:r>
              <a:rPr lang="en-CA" sz="1200" dirty="0" smtClean="0">
                <a:latin typeface="+mn-lt"/>
              </a:rPr>
              <a:t> </a:t>
            </a:r>
            <a:r>
              <a:rPr lang="en-CA" sz="1200" dirty="0">
                <a:latin typeface="+mn-lt"/>
              </a:rPr>
              <a:t>reported that the </a:t>
            </a:r>
            <a:r>
              <a:rPr lang="en-CA" sz="1200" b="1" dirty="0" err="1" smtClean="0">
                <a:latin typeface="+mn-lt"/>
              </a:rPr>
              <a:t>ICombinedER</a:t>
            </a:r>
            <a:r>
              <a:rPr lang="en-CA" sz="1200" dirty="0" smtClean="0">
                <a:latin typeface="+mn-lt"/>
              </a:rPr>
              <a:t> </a:t>
            </a:r>
            <a:r>
              <a:rPr lang="en-CA" sz="1200" dirty="0">
                <a:latin typeface="+mn-lt"/>
              </a:rPr>
              <a:t>(168/262; 64.1% [95% CI: 58.0% to 69.9</a:t>
            </a:r>
            <a:r>
              <a:rPr lang="en-CA" sz="1200" dirty="0" smtClean="0">
                <a:latin typeface="+mn-lt"/>
              </a:rPr>
              <a:t>%]) </a:t>
            </a:r>
            <a:r>
              <a:rPr lang="en-CA" sz="1200" b="1" dirty="0">
                <a:latin typeface="+mn-lt"/>
              </a:rPr>
              <a:t>should be shared </a:t>
            </a:r>
            <a:r>
              <a:rPr lang="en-CA" sz="1200" dirty="0">
                <a:latin typeface="+mn-lt"/>
              </a:rPr>
              <a:t>with non-DSMB members </a:t>
            </a:r>
            <a:r>
              <a:rPr lang="en-CA" sz="1200" dirty="0" smtClean="0">
                <a:latin typeface="+mn-lt"/>
              </a:rPr>
              <a:t>particularly the SC.</a:t>
            </a:r>
          </a:p>
          <a:p>
            <a:pPr marL="92075" indent="-92075">
              <a:buFont typeface="Arial" panose="020B0604020202020204" pitchFamily="34" charset="0"/>
              <a:buChar char="•"/>
            </a:pPr>
            <a:r>
              <a:rPr lang="en-CA" sz="1200" b="1" dirty="0" smtClean="0">
                <a:latin typeface="+mn-lt"/>
              </a:rPr>
              <a:t>WHY Share?</a:t>
            </a:r>
            <a:r>
              <a:rPr lang="en-CA" sz="1200" dirty="0" smtClean="0">
                <a:latin typeface="+mn-lt"/>
              </a:rPr>
              <a:t> It </a:t>
            </a:r>
            <a:r>
              <a:rPr lang="en-CA" sz="1200" dirty="0">
                <a:latin typeface="+mn-lt"/>
              </a:rPr>
              <a:t>does not unmask interim results and helps with monitoring trial progress, safety, and design assumptions. </a:t>
            </a:r>
            <a:endParaRPr lang="en-CA" sz="1200" dirty="0" smtClean="0">
              <a:latin typeface="+mn-lt"/>
            </a:endParaRPr>
          </a:p>
          <a:p>
            <a:pPr marL="358775" lvl="1" indent="-84138">
              <a:buFont typeface="Arial" panose="020B0604020202020204" pitchFamily="34" charset="0"/>
              <a:buChar char="•"/>
            </a:pPr>
            <a:r>
              <a:rPr lang="en-CA" sz="1100" b="1" dirty="0" smtClean="0">
                <a:latin typeface="+mn-lt"/>
              </a:rPr>
              <a:t>Caveats: </a:t>
            </a:r>
            <a:r>
              <a:rPr lang="en-CA" sz="1100" dirty="0" smtClean="0">
                <a:latin typeface="+mn-lt"/>
              </a:rPr>
              <a:t>Though it </a:t>
            </a:r>
            <a:r>
              <a:rPr lang="en-CA" sz="1100" dirty="0">
                <a:latin typeface="+mn-lt"/>
              </a:rPr>
              <a:t>d</a:t>
            </a:r>
            <a:r>
              <a:rPr lang="en-CA" sz="1100" dirty="0" smtClean="0">
                <a:latin typeface="+mn-lt"/>
              </a:rPr>
              <a:t>oes </a:t>
            </a:r>
            <a:r>
              <a:rPr lang="en-CA" sz="1100" dirty="0">
                <a:latin typeface="+mn-lt"/>
              </a:rPr>
              <a:t>not unmask relative effects between groups, sharing should be specified </a:t>
            </a:r>
            <a:r>
              <a:rPr lang="en-CA" sz="1100" i="1" dirty="0">
                <a:latin typeface="+mn-lt"/>
              </a:rPr>
              <a:t>a priori </a:t>
            </a:r>
            <a:r>
              <a:rPr lang="en-CA" sz="1100" dirty="0">
                <a:latin typeface="+mn-lt"/>
              </a:rPr>
              <a:t>at the DSMB’s discretion, especially if the control group rate is known from the literature. </a:t>
            </a:r>
          </a:p>
          <a:p>
            <a:pPr marL="742950" lvl="1" indent="-285750">
              <a:buFont typeface="Arial" panose="020B0604020202020204" pitchFamily="34" charset="0"/>
              <a:buChar char="•"/>
            </a:pPr>
            <a:endParaRPr lang="en-CA" sz="1050" dirty="0" smtClean="0">
              <a:latin typeface="+mn-lt"/>
            </a:endParaRPr>
          </a:p>
          <a:p>
            <a:pPr marL="742950" lvl="1" indent="-285750">
              <a:buFont typeface="Arial" panose="020B0604020202020204" pitchFamily="34" charset="0"/>
              <a:buChar char="•"/>
            </a:pPr>
            <a:endParaRPr lang="en-CA" sz="1200" dirty="0" smtClean="0">
              <a:latin typeface="+mn-lt"/>
            </a:endParaRPr>
          </a:p>
          <a:p>
            <a:pPr marL="742950" lvl="1" indent="-285750">
              <a:buFont typeface="Arial" panose="020B0604020202020204" pitchFamily="34" charset="0"/>
              <a:buChar char="•"/>
            </a:pPr>
            <a:endParaRPr lang="en-CA" sz="1200" b="1" dirty="0" smtClean="0">
              <a:latin typeface="+mn-lt"/>
            </a:endParaRPr>
          </a:p>
          <a:p>
            <a:pPr marL="285750" indent="-285750">
              <a:buFont typeface="Arial" panose="020B0604020202020204" pitchFamily="34" charset="0"/>
              <a:buChar char="•"/>
            </a:pPr>
            <a:endParaRPr lang="en-CA" sz="1200" dirty="0">
              <a:latin typeface="+mn-lt"/>
            </a:endParaRPr>
          </a:p>
        </p:txBody>
      </p:sp>
      <p:sp>
        <p:nvSpPr>
          <p:cNvPr id="2" name="Footer Placeholder 1"/>
          <p:cNvSpPr>
            <a:spLocks noGrp="1"/>
          </p:cNvSpPr>
          <p:nvPr>
            <p:ph type="ftr" sz="quarter" idx="11"/>
          </p:nvPr>
        </p:nvSpPr>
        <p:spPr/>
        <p:txBody>
          <a:bodyPr/>
          <a:lstStyle/>
          <a:p>
            <a:pPr>
              <a:defRPr/>
            </a:pPr>
            <a:r>
              <a:rPr lang="en-CA" dirty="0" smtClean="0"/>
              <a:t>VBD</a:t>
            </a:r>
            <a:endParaRPr lang="en-US" dirty="0"/>
          </a:p>
        </p:txBody>
      </p:sp>
      <p:sp>
        <p:nvSpPr>
          <p:cNvPr id="3" name="Slide Number Placeholder 2"/>
          <p:cNvSpPr>
            <a:spLocks noGrp="1"/>
          </p:cNvSpPr>
          <p:nvPr>
            <p:ph type="sldNum" sz="quarter" idx="12"/>
          </p:nvPr>
        </p:nvSpPr>
        <p:spPr/>
        <p:txBody>
          <a:bodyPr/>
          <a:lstStyle/>
          <a:p>
            <a:fld id="{65D25EC5-86EA-42C0-B9A2-6DA9730B2A8A}" type="slidenum">
              <a:rPr lang="en-US" altLang="en-US" smtClean="0"/>
              <a:pPr/>
              <a:t>10</a:t>
            </a:fld>
            <a:endParaRPr lang="en-US" altLang="en-US"/>
          </a:p>
        </p:txBody>
      </p:sp>
      <p:sp>
        <p:nvSpPr>
          <p:cNvPr id="9" name="Rectangle 8"/>
          <p:cNvSpPr/>
          <p:nvPr/>
        </p:nvSpPr>
        <p:spPr>
          <a:xfrm>
            <a:off x="100279" y="3863341"/>
            <a:ext cx="4319319" cy="3600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ln w="57150">
                <a:solidFill>
                  <a:schemeClr val="tx1"/>
                </a:solidFill>
              </a:ln>
            </a:endParaRPr>
          </a:p>
        </p:txBody>
      </p:sp>
      <p:sp>
        <p:nvSpPr>
          <p:cNvPr id="10" name="Rectangle 9"/>
          <p:cNvSpPr/>
          <p:nvPr/>
        </p:nvSpPr>
        <p:spPr>
          <a:xfrm>
            <a:off x="100280" y="3200401"/>
            <a:ext cx="4319318" cy="66294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ln w="76200">
                <a:solidFill>
                  <a:schemeClr val="tx1"/>
                </a:solidFill>
              </a:ln>
            </a:endParaRPr>
          </a:p>
        </p:txBody>
      </p:sp>
      <p:graphicFrame>
        <p:nvGraphicFramePr>
          <p:cNvPr id="11" name="Table 10"/>
          <p:cNvGraphicFramePr>
            <a:graphicFrameLocks noGrp="1"/>
          </p:cNvGraphicFramePr>
          <p:nvPr>
            <p:extLst>
              <p:ext uri="{D42A27DB-BD31-4B8C-83A1-F6EECF244321}">
                <p14:modId xmlns:p14="http://schemas.microsoft.com/office/powerpoint/2010/main" val="3655511964"/>
              </p:ext>
            </p:extLst>
          </p:nvPr>
        </p:nvGraphicFramePr>
        <p:xfrm>
          <a:off x="4918605" y="1282065"/>
          <a:ext cx="4084320" cy="3082096"/>
        </p:xfrm>
        <a:graphic>
          <a:graphicData uri="http://schemas.openxmlformats.org/drawingml/2006/table">
            <a:tbl>
              <a:tblPr firstRow="1" bandRow="1">
                <a:tableStyleId>{5C22544A-7EE6-4342-B048-85BDC9FD1C3A}</a:tableStyleId>
              </a:tblPr>
              <a:tblGrid>
                <a:gridCol w="4084320"/>
              </a:tblGrid>
              <a:tr h="325904">
                <a:tc>
                  <a:txBody>
                    <a:bodyPr/>
                    <a:lstStyle/>
                    <a:p>
                      <a:r>
                        <a:rPr lang="en-CA" sz="1600" dirty="0" smtClean="0">
                          <a:solidFill>
                            <a:schemeClr val="tx1"/>
                          </a:solidFill>
                        </a:rPr>
                        <a:t>Wait</a:t>
                      </a:r>
                      <a:r>
                        <a:rPr lang="en-CA" sz="1600" baseline="0" dirty="0" smtClean="0">
                          <a:solidFill>
                            <a:schemeClr val="tx1"/>
                          </a:solidFill>
                        </a:rPr>
                        <a:t> a minute here . . . What? </a:t>
                      </a:r>
                      <a:endParaRPr lang="en-CA" sz="1600" dirty="0">
                        <a:solidFill>
                          <a:schemeClr val="tx1"/>
                        </a:solidFill>
                      </a:endParaRPr>
                    </a:p>
                  </a:txBody>
                  <a:tcPr/>
                </a:tc>
              </a:tr>
              <a:tr h="1985054">
                <a:tc>
                  <a:txBody>
                    <a:bodyPr/>
                    <a:lstStyle/>
                    <a:p>
                      <a:r>
                        <a:rPr lang="en-CA" sz="1600" dirty="0" smtClean="0"/>
                        <a:t>Evidence</a:t>
                      </a:r>
                      <a:r>
                        <a:rPr lang="en-CA" sz="1600" baseline="0" dirty="0" smtClean="0"/>
                        <a:t> from the previous study indicates that this is a </a:t>
                      </a:r>
                      <a:r>
                        <a:rPr lang="en-CA" sz="1600" b="1" baseline="0" dirty="0" smtClean="0"/>
                        <a:t>flawed measure but the majority of people said okay to share. Lack of awareness </a:t>
                      </a:r>
                      <a:r>
                        <a:rPr lang="en-CA" sz="1600" baseline="0" dirty="0" smtClean="0"/>
                        <a:t>on what is it they are really asking for? </a:t>
                      </a:r>
                    </a:p>
                    <a:p>
                      <a:r>
                        <a:rPr lang="en-CA" sz="1600" baseline="0" dirty="0" smtClean="0"/>
                        <a:t>Or they do know and they are using the assumed/protocol control event rate that could actually be wrong to find group rates. </a:t>
                      </a:r>
                      <a:endParaRPr lang="en-CA" sz="1600" dirty="0"/>
                    </a:p>
                  </a:txBody>
                  <a:tcPr>
                    <a:solidFill>
                      <a:srgbClr val="FFFF00"/>
                    </a:solidFill>
                  </a:tcPr>
                </a:tc>
              </a:tr>
              <a:tr h="704656">
                <a:tc>
                  <a:txBody>
                    <a:bodyPr/>
                    <a:lstStyle/>
                    <a:p>
                      <a:r>
                        <a:rPr lang="en-CA" sz="1600" b="1" dirty="0" smtClean="0"/>
                        <a:t>Isn’t that wha</a:t>
                      </a:r>
                      <a:r>
                        <a:rPr lang="en-CA" sz="1600" b="1" baseline="0" dirty="0" smtClean="0"/>
                        <a:t>t the DSMB is for? Trust in stewardship? </a:t>
                      </a:r>
                      <a:endParaRPr lang="en-CA" sz="1600" b="1" dirty="0"/>
                    </a:p>
                  </a:txBody>
                  <a:tcPr>
                    <a:solidFill>
                      <a:srgbClr val="FFFF00"/>
                    </a:solidFill>
                  </a:tcPr>
                </a:tc>
              </a:tr>
            </a:tbl>
          </a:graphicData>
        </a:graphic>
      </p:graphicFrame>
      <p:sp>
        <p:nvSpPr>
          <p:cNvPr id="12" name="Right Arrow 11"/>
          <p:cNvSpPr/>
          <p:nvPr/>
        </p:nvSpPr>
        <p:spPr>
          <a:xfrm>
            <a:off x="4286364" y="4012080"/>
            <a:ext cx="698967" cy="24186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CA" sz="1100" b="1" dirty="0" smtClean="0">
                <a:solidFill>
                  <a:schemeClr val="tx1"/>
                </a:solidFill>
              </a:rPr>
              <a:t>What does this mean?</a:t>
            </a:r>
            <a:endParaRPr lang="en-CA" sz="1100" b="1" dirty="0">
              <a:solidFill>
                <a:schemeClr val="tx1"/>
              </a:solidFill>
            </a:endParaRPr>
          </a:p>
        </p:txBody>
      </p:sp>
      <p:sp>
        <p:nvSpPr>
          <p:cNvPr id="15" name="Right Arrow 14"/>
          <p:cNvSpPr/>
          <p:nvPr/>
        </p:nvSpPr>
        <p:spPr>
          <a:xfrm rot="19016264">
            <a:off x="4240698" y="2965559"/>
            <a:ext cx="881741" cy="24186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CA" sz="1200" b="1" dirty="0" smtClean="0">
                <a:solidFill>
                  <a:schemeClr val="tx1"/>
                </a:solidFill>
              </a:rPr>
              <a:t>What does this mean?</a:t>
            </a:r>
            <a:endParaRPr lang="en-CA" sz="1200" b="1"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13" y="211037"/>
            <a:ext cx="2747279" cy="886243"/>
          </a:xfrm>
          <a:prstGeom prst="rect">
            <a:avLst/>
          </a:prstGeom>
          <a:noFill/>
          <a:ln w="38100">
            <a:solidFill>
              <a:srgbClr val="FFFF00"/>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77420" y="-54213"/>
            <a:ext cx="1043665" cy="307777"/>
          </a:xfrm>
          <a:prstGeom prst="rect">
            <a:avLst/>
          </a:prstGeom>
          <a:noFill/>
        </p:spPr>
        <p:txBody>
          <a:bodyPr wrap="square" rtlCol="0">
            <a:spAutoFit/>
          </a:bodyPr>
          <a:lstStyle/>
          <a:p>
            <a:r>
              <a:rPr lang="en-CA" sz="1400" b="1" dirty="0" smtClean="0">
                <a:latin typeface="+mj-lt"/>
              </a:rPr>
              <a:t>In Press</a:t>
            </a:r>
            <a:endParaRPr lang="en-CA" sz="1400" b="1" dirty="0">
              <a:latin typeface="+mj-lt"/>
            </a:endParaRPr>
          </a:p>
        </p:txBody>
      </p:sp>
    </p:spTree>
    <p:extLst>
      <p:ext uri="{BB962C8B-B14F-4D97-AF65-F5344CB8AC3E}">
        <p14:creationId xmlns:p14="http://schemas.microsoft.com/office/powerpoint/2010/main" val="409288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fade">
                                      <p:cBhvr>
                                        <p:cTn id="13" dur="500"/>
                                        <p:tgtEl>
                                          <p:spTgt spid="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500"/>
                                        <p:tgtEl>
                                          <p:spTgt spid="5">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500"/>
                                        <p:tgtEl>
                                          <p:spTgt spid="5">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animEffect transition="in" filter="fade">
                                      <p:cBhvr>
                                        <p:cTn id="27" dur="500"/>
                                        <p:tgtEl>
                                          <p:spTgt spid="5">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fade">
                                      <p:cBhvr>
                                        <p:cTn id="30" dur="500"/>
                                        <p:tgtEl>
                                          <p:spTgt spid="5">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animEffect transition="in" filter="fade">
                                      <p:cBhvr>
                                        <p:cTn id="35" dur="500"/>
                                        <p:tgtEl>
                                          <p:spTgt spid="5">
                                            <p:txEl>
                                              <p:pRg st="10" end="1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
                                            <p:txEl>
                                              <p:pRg st="11" end="11"/>
                                            </p:txEl>
                                          </p:spTgt>
                                        </p:tgtEl>
                                        <p:attrNameLst>
                                          <p:attrName>style.visibility</p:attrName>
                                        </p:attrNameLst>
                                      </p:cBhvr>
                                      <p:to>
                                        <p:strVal val="visible"/>
                                      </p:to>
                                    </p:set>
                                    <p:animEffect transition="in" filter="fade">
                                      <p:cBhvr>
                                        <p:cTn id="40" dur="500"/>
                                        <p:tgtEl>
                                          <p:spTgt spid="5">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12" end="12"/>
                                            </p:txEl>
                                          </p:spTgt>
                                        </p:tgtEl>
                                        <p:attrNameLst>
                                          <p:attrName>style.visibility</p:attrName>
                                        </p:attrNameLst>
                                      </p:cBhvr>
                                      <p:to>
                                        <p:strVal val="visible"/>
                                      </p:to>
                                    </p:set>
                                    <p:animEffect transition="in" filter="fade">
                                      <p:cBhvr>
                                        <p:cTn id="45" dur="500"/>
                                        <p:tgtEl>
                                          <p:spTgt spid="5">
                                            <p:txEl>
                                              <p:pRg st="12" end="1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4000" b="1" dirty="0" smtClean="0">
                <a:solidFill>
                  <a:srgbClr val="0070C0"/>
                </a:solidFill>
              </a:rPr>
              <a:t>Limitations</a:t>
            </a:r>
            <a:endParaRPr lang="en-CA" sz="4000" b="1" dirty="0">
              <a:solidFill>
                <a:srgbClr val="0070C0"/>
              </a:solidFill>
            </a:endParaRPr>
          </a:p>
        </p:txBody>
      </p:sp>
      <p:sp>
        <p:nvSpPr>
          <p:cNvPr id="3" name="Content Placeholder 2"/>
          <p:cNvSpPr>
            <a:spLocks noGrp="1"/>
          </p:cNvSpPr>
          <p:nvPr>
            <p:ph idx="1"/>
          </p:nvPr>
        </p:nvSpPr>
        <p:spPr>
          <a:xfrm>
            <a:off x="457200" y="1055371"/>
            <a:ext cx="8229600" cy="3394472"/>
          </a:xfrm>
        </p:spPr>
        <p:txBody>
          <a:bodyPr/>
          <a:lstStyle/>
          <a:p>
            <a:r>
              <a:rPr lang="en-CA" sz="2400" dirty="0" smtClean="0"/>
              <a:t>Do we have a definitive answer? </a:t>
            </a:r>
          </a:p>
          <a:p>
            <a:pPr marL="0" indent="0">
              <a:buNone/>
            </a:pPr>
            <a:r>
              <a:rPr lang="en-CA" sz="2400" dirty="0" smtClean="0"/>
              <a:t>	No</a:t>
            </a:r>
          </a:p>
          <a:p>
            <a:r>
              <a:rPr lang="en-CA" sz="2400" dirty="0" smtClean="0"/>
              <a:t>Why? Limitations. </a:t>
            </a:r>
          </a:p>
          <a:p>
            <a:pPr lvl="1"/>
            <a:r>
              <a:rPr lang="en-CA" sz="2000" dirty="0" smtClean="0"/>
              <a:t>Response rate, poor despite best efforts. </a:t>
            </a:r>
            <a:r>
              <a:rPr lang="en-CA" sz="2000" dirty="0"/>
              <a:t>Inherent issue with online/paper surveys</a:t>
            </a:r>
            <a:r>
              <a:rPr lang="en-CA" sz="2000" dirty="0" smtClean="0"/>
              <a:t> however data was still informative and generated new knowledge</a:t>
            </a:r>
          </a:p>
          <a:p>
            <a:pPr lvl="2"/>
            <a:r>
              <a:rPr lang="en-CA" sz="1600" dirty="0" smtClean="0"/>
              <a:t>We have no way of knowing at this point how non-respondents are different than those who responded. </a:t>
            </a:r>
          </a:p>
          <a:p>
            <a:pPr lvl="1"/>
            <a:r>
              <a:rPr lang="en-CA" sz="2000" dirty="0" smtClean="0"/>
              <a:t>The </a:t>
            </a:r>
            <a:r>
              <a:rPr lang="en-CA" sz="2000" dirty="0"/>
              <a:t>largest proportion of responses (42.0</a:t>
            </a:r>
            <a:r>
              <a:rPr lang="en-CA" sz="2000" dirty="0" smtClean="0"/>
              <a:t>%) from the second survey </a:t>
            </a:r>
            <a:r>
              <a:rPr lang="en-CA" sz="2000" dirty="0"/>
              <a:t>was from </a:t>
            </a:r>
            <a:r>
              <a:rPr lang="en-CA" sz="2000" dirty="0" smtClean="0"/>
              <a:t>statisticians. We don’t have good representation from other types of professionals involved in trials</a:t>
            </a:r>
          </a:p>
        </p:txBody>
      </p:sp>
      <p:sp>
        <p:nvSpPr>
          <p:cNvPr id="4" name="Footer Placeholder 3"/>
          <p:cNvSpPr>
            <a:spLocks noGrp="1"/>
          </p:cNvSpPr>
          <p:nvPr>
            <p:ph type="ftr" sz="quarter" idx="11"/>
          </p:nvPr>
        </p:nvSpPr>
        <p:spPr/>
        <p:txBody>
          <a:bodyPr/>
          <a:lstStyle/>
          <a:p>
            <a:pPr>
              <a:defRPr/>
            </a:pPr>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11</a:t>
            </a:fld>
            <a:endParaRPr lang="en-US" altLang="en-US"/>
          </a:p>
        </p:txBody>
      </p:sp>
    </p:spTree>
    <p:extLst>
      <p:ext uri="{BB962C8B-B14F-4D97-AF65-F5344CB8AC3E}">
        <p14:creationId xmlns:p14="http://schemas.microsoft.com/office/powerpoint/2010/main" val="302465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158" y="117748"/>
            <a:ext cx="8229600" cy="857250"/>
          </a:xfrm>
        </p:spPr>
        <p:txBody>
          <a:bodyPr/>
          <a:lstStyle/>
          <a:p>
            <a:r>
              <a:rPr lang="en-CA" sz="4000" b="1" dirty="0">
                <a:solidFill>
                  <a:srgbClr val="0070C0"/>
                </a:solidFill>
              </a:rPr>
              <a:t>Concluding Remarks</a:t>
            </a:r>
            <a:endParaRPr lang="en-CA" sz="4000" dirty="0"/>
          </a:p>
        </p:txBody>
      </p:sp>
      <p:sp>
        <p:nvSpPr>
          <p:cNvPr id="4" name="Footer Placeholder 3"/>
          <p:cNvSpPr>
            <a:spLocks noGrp="1"/>
          </p:cNvSpPr>
          <p:nvPr>
            <p:ph type="ftr" sz="quarter" idx="11"/>
          </p:nvPr>
        </p:nvSpPr>
        <p:spPr/>
        <p:txBody>
          <a:bodyPr/>
          <a:lstStyle/>
          <a:p>
            <a:pPr>
              <a:defRPr/>
            </a:pPr>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12</a:t>
            </a:fld>
            <a:endParaRPr lang="en-US" altLang="en-US"/>
          </a:p>
        </p:txBody>
      </p:sp>
      <p:sp>
        <p:nvSpPr>
          <p:cNvPr id="7" name="Content Placeholder 2"/>
          <p:cNvSpPr txBox="1">
            <a:spLocks/>
          </p:cNvSpPr>
          <p:nvPr/>
        </p:nvSpPr>
        <p:spPr bwMode="auto">
          <a:xfrm>
            <a:off x="376989" y="942914"/>
            <a:ext cx="8542422" cy="3773466"/>
          </a:xfrm>
          <a:prstGeom prst="rect">
            <a:avLst/>
          </a:prstGeom>
          <a:solidFill>
            <a:srgbClr val="FFFF00"/>
          </a:solidFill>
          <a:ln>
            <a:noFill/>
          </a:ln>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anose="020B0600070205080204" pitchFamily="34" charset="-128"/>
                <a:cs typeface="ＭＳ Ｐゴシック" pitchFamily="-105"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anose="020B0600070205080204" pitchFamily="34"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CA" sz="2000" b="1" dirty="0" smtClean="0"/>
              <a:t>So what do we know NOW about sharing interim results?</a:t>
            </a:r>
          </a:p>
          <a:p>
            <a:r>
              <a:rPr lang="en-CA" sz="1800" b="1" dirty="0" smtClean="0"/>
              <a:t>Initially a review showed that there was no </a:t>
            </a:r>
            <a:r>
              <a:rPr lang="en-CA" sz="1800" b="1" dirty="0"/>
              <a:t>majority view in the literature, no clear coherent message, mixed views, low quality of evidence </a:t>
            </a:r>
            <a:endParaRPr lang="en-CA" sz="1800" b="1" dirty="0" smtClean="0"/>
          </a:p>
          <a:p>
            <a:r>
              <a:rPr lang="en-CA" sz="1800" b="1" dirty="0" smtClean="0"/>
              <a:t>From the scenario-question based survey we have empirical evidence that: </a:t>
            </a:r>
          </a:p>
          <a:p>
            <a:pPr lvl="1"/>
            <a:r>
              <a:rPr lang="en-CA" sz="1600" b="1" dirty="0" err="1" smtClean="0"/>
              <a:t>ICombinedER</a:t>
            </a:r>
            <a:r>
              <a:rPr lang="en-CA" sz="1600" b="1" dirty="0" smtClean="0"/>
              <a:t> is a flawed measure to share and misleading, and the ACP is telling of relative interim effects, UCP is misunderstood.</a:t>
            </a:r>
          </a:p>
          <a:p>
            <a:r>
              <a:rPr lang="en-CA" sz="1800" b="1" dirty="0" smtClean="0"/>
              <a:t>From the survey of SCT and ISCB members, </a:t>
            </a:r>
          </a:p>
          <a:p>
            <a:pPr lvl="1"/>
            <a:r>
              <a:rPr lang="en-CA" sz="1600" b="1" dirty="0"/>
              <a:t>M</a:t>
            </a:r>
            <a:r>
              <a:rPr lang="en-CA" sz="1600" b="1" dirty="0" smtClean="0"/>
              <a:t>ajority indicate the </a:t>
            </a:r>
            <a:r>
              <a:rPr lang="en-CA" sz="1600" b="1" dirty="0" err="1" smtClean="0"/>
              <a:t>IControlER</a:t>
            </a:r>
            <a:r>
              <a:rPr lang="en-CA" sz="1600" b="1" dirty="0" smtClean="0"/>
              <a:t>, ACP (unmasking of effects) and the UCP (misinterpreted and of questionable utility) should not be shared. </a:t>
            </a:r>
            <a:r>
              <a:rPr lang="en-CA" sz="1600" b="1" dirty="0" smtClean="0">
                <a:solidFill>
                  <a:srgbClr val="FF0000"/>
                </a:solidFill>
              </a:rPr>
              <a:t>WE AGREE!</a:t>
            </a:r>
          </a:p>
          <a:p>
            <a:pPr lvl="1"/>
            <a:r>
              <a:rPr lang="en-CA" sz="1600" b="1" dirty="0" smtClean="0"/>
              <a:t>HOWEVER, majority indicate sharing the </a:t>
            </a:r>
            <a:r>
              <a:rPr lang="en-CA" sz="1600" b="1" dirty="0" err="1" smtClean="0"/>
              <a:t>ICombinedER</a:t>
            </a:r>
            <a:r>
              <a:rPr lang="en-CA" sz="1600" b="1" dirty="0" smtClean="0"/>
              <a:t> with caution pending there isn’t  clear outside knowledge of the Control Event Rate </a:t>
            </a:r>
          </a:p>
          <a:p>
            <a:pPr lvl="1"/>
            <a:r>
              <a:rPr lang="en-CA" sz="1600" b="1" dirty="0" smtClean="0"/>
              <a:t>Seem to be unaware of the danger of sharing the </a:t>
            </a:r>
            <a:r>
              <a:rPr lang="en-CA" sz="1600" b="1" dirty="0" err="1" smtClean="0"/>
              <a:t>ICombinedER</a:t>
            </a:r>
            <a:r>
              <a:rPr lang="en-CA" sz="1600" b="1" dirty="0" smtClean="0"/>
              <a:t>!! </a:t>
            </a:r>
            <a:r>
              <a:rPr lang="en-CA" sz="1600" b="1" dirty="0" smtClean="0">
                <a:solidFill>
                  <a:srgbClr val="FF0000"/>
                </a:solidFill>
              </a:rPr>
              <a:t>Is this an education/awareness issue????</a:t>
            </a:r>
            <a:endParaRPr lang="en-CA" sz="1600" dirty="0" smtClean="0">
              <a:solidFill>
                <a:srgbClr val="FF0000"/>
              </a:solidFill>
            </a:endParaRPr>
          </a:p>
          <a:p>
            <a:pPr lvl="1"/>
            <a:endParaRPr lang="en-CA" sz="1600" dirty="0" smtClean="0"/>
          </a:p>
          <a:p>
            <a:pPr lvl="2"/>
            <a:endParaRPr lang="en-CA" sz="1600" dirty="0" smtClean="0"/>
          </a:p>
          <a:p>
            <a:endParaRPr lang="en-CA" sz="2000" dirty="0" smtClean="0"/>
          </a:p>
          <a:p>
            <a:pPr lvl="1"/>
            <a:endParaRPr lang="en-CA" sz="1800" dirty="0" smtClean="0"/>
          </a:p>
          <a:p>
            <a:pPr lvl="1"/>
            <a:endParaRPr lang="en-CA" sz="1800" dirty="0" smtClean="0"/>
          </a:p>
          <a:p>
            <a:pPr lvl="1"/>
            <a:endParaRPr lang="en-CA" sz="1800" dirty="0" smtClean="0"/>
          </a:p>
        </p:txBody>
      </p:sp>
    </p:spTree>
    <p:extLst>
      <p:ext uri="{BB962C8B-B14F-4D97-AF65-F5344CB8AC3E}">
        <p14:creationId xmlns:p14="http://schemas.microsoft.com/office/powerpoint/2010/main" val="1753497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fade">
                                      <p:cBhvr>
                                        <p:cTn id="4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z="4000" b="1" dirty="0">
                <a:solidFill>
                  <a:srgbClr val="0070C0"/>
                </a:solidFill>
              </a:rPr>
              <a:t>Concluding Remarks</a:t>
            </a:r>
            <a:endParaRPr lang="en-CA" sz="4000" dirty="0"/>
          </a:p>
        </p:txBody>
      </p:sp>
      <p:sp>
        <p:nvSpPr>
          <p:cNvPr id="3" name="Content Placeholder 2"/>
          <p:cNvSpPr>
            <a:spLocks noGrp="1"/>
          </p:cNvSpPr>
          <p:nvPr>
            <p:ph idx="1"/>
          </p:nvPr>
        </p:nvSpPr>
        <p:spPr>
          <a:xfrm>
            <a:off x="561473" y="967540"/>
            <a:ext cx="8229600" cy="2657976"/>
          </a:xfrm>
          <a:solidFill>
            <a:srgbClr val="FFFF00"/>
          </a:solidFill>
        </p:spPr>
        <p:txBody>
          <a:bodyPr/>
          <a:lstStyle/>
          <a:p>
            <a:pPr marL="342900" lvl="1" indent="-342900">
              <a:buFont typeface="Arial" charset="0"/>
              <a:buChar char="•"/>
            </a:pPr>
            <a:r>
              <a:rPr lang="en-CA" sz="1800" b="1" dirty="0"/>
              <a:t>DSMB operations and guidelines need to take into account the dangers of sharing these 4 forms of seemingly masked interim result measures in regards to introducing bias, especially in phase III trials that provide more definitive evidence for regulatory approval and change in clinical practice.</a:t>
            </a:r>
          </a:p>
          <a:p>
            <a:pPr marL="342900" lvl="1" indent="-342900">
              <a:buFont typeface="Arial" charset="0"/>
              <a:buChar char="•"/>
            </a:pPr>
            <a:r>
              <a:rPr lang="en-CA" sz="1800" dirty="0" smtClean="0"/>
              <a:t>We </a:t>
            </a:r>
            <a:r>
              <a:rPr lang="en-CA" sz="1800" dirty="0"/>
              <a:t>do </a:t>
            </a:r>
            <a:r>
              <a:rPr lang="en-CA" sz="1800" b="1" dirty="0"/>
              <a:t>NOT</a:t>
            </a:r>
            <a:r>
              <a:rPr lang="en-CA" sz="1800" dirty="0"/>
              <a:t> recommended the DSMB providing the </a:t>
            </a:r>
            <a:r>
              <a:rPr lang="en-CA" sz="1800" dirty="0" err="1"/>
              <a:t>ICombinedER</a:t>
            </a:r>
            <a:r>
              <a:rPr lang="en-CA" sz="1800" dirty="0"/>
              <a:t>; it is a flawed measure to share and the perceived desire to share by respondents seems </a:t>
            </a:r>
            <a:r>
              <a:rPr lang="en-CA" sz="1800" dirty="0" smtClean="0"/>
              <a:t>misguided; nor the </a:t>
            </a:r>
            <a:r>
              <a:rPr lang="en-CA" sz="1800" dirty="0" err="1" smtClean="0"/>
              <a:t>IControlER</a:t>
            </a:r>
            <a:endParaRPr lang="en-CA" sz="1800" dirty="0" smtClean="0"/>
          </a:p>
          <a:p>
            <a:pPr marL="342900" lvl="1" indent="-342900">
              <a:buFont typeface="Arial" charset="0"/>
              <a:buChar char="•"/>
            </a:pPr>
            <a:r>
              <a:rPr lang="en-CA" sz="1800" b="1" dirty="0" smtClean="0"/>
              <a:t>Recommend </a:t>
            </a:r>
            <a:r>
              <a:rPr lang="en-CA" sz="1800" b="1" dirty="0"/>
              <a:t>allowance for the DSMB to use their discretion to share even if sharing is specified </a:t>
            </a:r>
            <a:r>
              <a:rPr lang="en-CA" sz="1800" b="1" i="1" dirty="0"/>
              <a:t>a priori.</a:t>
            </a:r>
            <a:r>
              <a:rPr lang="en-CA" sz="1800" b="1" dirty="0"/>
              <a:t> </a:t>
            </a:r>
            <a:endParaRPr lang="en-CA" sz="1800" b="1" i="1" dirty="0"/>
          </a:p>
          <a:p>
            <a:pPr marL="342900" lvl="1" indent="-342900">
              <a:buFont typeface="Arial" charset="0"/>
              <a:buChar char="•"/>
            </a:pPr>
            <a:endParaRPr lang="en-CA" sz="1600" dirty="0"/>
          </a:p>
          <a:p>
            <a:endParaRPr lang="en-CA" dirty="0"/>
          </a:p>
        </p:txBody>
      </p:sp>
      <p:sp>
        <p:nvSpPr>
          <p:cNvPr id="4" name="Footer Placeholder 3"/>
          <p:cNvSpPr>
            <a:spLocks noGrp="1"/>
          </p:cNvSpPr>
          <p:nvPr>
            <p:ph type="ftr" sz="quarter" idx="11"/>
          </p:nvPr>
        </p:nvSpPr>
        <p:spPr/>
        <p:txBody>
          <a:bodyPr/>
          <a:lstStyle/>
          <a:p>
            <a:pPr>
              <a:defRPr/>
            </a:pPr>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13</a:t>
            </a:fld>
            <a:endParaRPr lang="en-US" altLang="en-US"/>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9073" y="3765625"/>
            <a:ext cx="2854469" cy="1018154"/>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7" y="3749041"/>
            <a:ext cx="2852752" cy="1051322"/>
          </a:xfrm>
          <a:prstGeom prst="rect">
            <a:avLst/>
          </a:prstGeom>
          <a:noFill/>
          <a:ln w="285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749041"/>
            <a:ext cx="2878042" cy="1051322"/>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8269240" y="3457848"/>
            <a:ext cx="1043665" cy="307777"/>
          </a:xfrm>
          <a:prstGeom prst="rect">
            <a:avLst/>
          </a:prstGeom>
          <a:noFill/>
        </p:spPr>
        <p:txBody>
          <a:bodyPr wrap="square" rtlCol="0">
            <a:spAutoFit/>
          </a:bodyPr>
          <a:lstStyle/>
          <a:p>
            <a:r>
              <a:rPr lang="en-CA" sz="1400" b="1" dirty="0" smtClean="0">
                <a:latin typeface="+mj-lt"/>
              </a:rPr>
              <a:t>In Press</a:t>
            </a:r>
            <a:endParaRPr lang="en-CA" sz="1400" b="1" dirty="0">
              <a:latin typeface="+mj-lt"/>
            </a:endParaRPr>
          </a:p>
        </p:txBody>
      </p:sp>
    </p:spTree>
    <p:extLst>
      <p:ext uri="{BB962C8B-B14F-4D97-AF65-F5344CB8AC3E}">
        <p14:creationId xmlns:p14="http://schemas.microsoft.com/office/powerpoint/2010/main" val="3560306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620"/>
            <a:ext cx="8229600" cy="857250"/>
          </a:xfrm>
        </p:spPr>
        <p:txBody>
          <a:bodyPr/>
          <a:lstStyle/>
          <a:p>
            <a:r>
              <a:rPr lang="en-CA" sz="3600" b="1" dirty="0" smtClean="0">
                <a:solidFill>
                  <a:schemeClr val="accent2"/>
                </a:solidFill>
              </a:rPr>
              <a:t>Thank you! </a:t>
            </a:r>
            <a:endParaRPr lang="en-CA" sz="3600" b="1" dirty="0">
              <a:solidFill>
                <a:schemeClr val="accent2"/>
              </a:solidFill>
            </a:endParaRPr>
          </a:p>
        </p:txBody>
      </p:sp>
      <p:sp>
        <p:nvSpPr>
          <p:cNvPr id="3" name="Content Placeholder 2"/>
          <p:cNvSpPr>
            <a:spLocks noGrp="1"/>
          </p:cNvSpPr>
          <p:nvPr>
            <p:ph idx="1"/>
          </p:nvPr>
        </p:nvSpPr>
        <p:spPr>
          <a:xfrm>
            <a:off x="457200" y="907115"/>
            <a:ext cx="8229600" cy="1010896"/>
          </a:xfrm>
        </p:spPr>
        <p:txBody>
          <a:bodyPr/>
          <a:lstStyle/>
          <a:p>
            <a:r>
              <a:rPr lang="en-CA" altLang="en-US" sz="2000" dirty="0"/>
              <a:t>Dr. Dave Sackett and </a:t>
            </a:r>
            <a:r>
              <a:rPr lang="en-CA" altLang="en-US" sz="2000" dirty="0" smtClean="0"/>
              <a:t>Graduate </a:t>
            </a:r>
            <a:r>
              <a:rPr lang="en-CA" altLang="en-US" sz="2000" dirty="0"/>
              <a:t>Supervisors</a:t>
            </a:r>
          </a:p>
          <a:p>
            <a:r>
              <a:rPr lang="en-CA" altLang="en-US" sz="2000" dirty="0"/>
              <a:t>Thank you to the Canadian Institutes for Health Research - </a:t>
            </a:r>
            <a:r>
              <a:rPr lang="en-CA" sz="2000" dirty="0"/>
              <a:t>Doctoral Award – Fredrick Banting and Charles Best Canada Graduate Scholarship</a:t>
            </a:r>
            <a:endParaRPr lang="en-CA" altLang="en-US" sz="2000" dirty="0"/>
          </a:p>
          <a:p>
            <a:endParaRPr lang="en-CA" dirty="0"/>
          </a:p>
        </p:txBody>
      </p:sp>
      <p:sp>
        <p:nvSpPr>
          <p:cNvPr id="4" name="Footer Placeholder 3"/>
          <p:cNvSpPr>
            <a:spLocks noGrp="1"/>
          </p:cNvSpPr>
          <p:nvPr>
            <p:ph type="ftr" sz="quarter" idx="11"/>
          </p:nvPr>
        </p:nvSpPr>
        <p:spPr/>
        <p:txBody>
          <a:bodyPr/>
          <a:lstStyle/>
          <a:p>
            <a:pPr>
              <a:defRPr/>
            </a:pPr>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14</a:t>
            </a:fld>
            <a:endParaRPr lang="en-US" altLang="en-US"/>
          </a:p>
        </p:txBody>
      </p:sp>
      <p:pic>
        <p:nvPicPr>
          <p:cNvPr id="6" name="Picture 5">
            <a:extLst>
              <a:ext uri="{FF2B5EF4-FFF2-40B4-BE49-F238E27FC236}">
                <a16:creationId xmlns:a16="http://schemas.microsoft.com/office/drawing/2014/main" xmlns="" id="{204CC5DD-751B-4D0A-986A-04A075BDCB32}"/>
              </a:ext>
            </a:extLst>
          </p:cNvPr>
          <p:cNvPicPr>
            <a:picLocks noChangeAspect="1"/>
          </p:cNvPicPr>
          <p:nvPr/>
        </p:nvPicPr>
        <p:blipFill rotWithShape="1">
          <a:blip r:embed="rId2"/>
          <a:srcRect l="20641" r="12420" b="23658"/>
          <a:stretch/>
        </p:blipFill>
        <p:spPr>
          <a:xfrm>
            <a:off x="3246862" y="1918012"/>
            <a:ext cx="2881769" cy="3184956"/>
          </a:xfrm>
          <a:prstGeom prst="rect">
            <a:avLst/>
          </a:prstGeom>
        </p:spPr>
      </p:pic>
    </p:spTree>
    <p:extLst>
      <p:ext uri="{BB962C8B-B14F-4D97-AF65-F5344CB8AC3E}">
        <p14:creationId xmlns:p14="http://schemas.microsoft.com/office/powerpoint/2010/main" val="502849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CA" altLang="en-US" b="1" dirty="0" smtClean="0">
                <a:solidFill>
                  <a:srgbClr val="0070C0"/>
                </a:solidFill>
              </a:rPr>
              <a:t>Overview</a:t>
            </a:r>
          </a:p>
        </p:txBody>
      </p:sp>
      <p:sp>
        <p:nvSpPr>
          <p:cNvPr id="6147" name="Content Placeholder 2"/>
          <p:cNvSpPr>
            <a:spLocks noGrp="1"/>
          </p:cNvSpPr>
          <p:nvPr>
            <p:ph idx="1"/>
          </p:nvPr>
        </p:nvSpPr>
        <p:spPr>
          <a:xfrm>
            <a:off x="457200" y="1101091"/>
            <a:ext cx="8229600" cy="3387089"/>
          </a:xfrm>
          <a:solidFill>
            <a:srgbClr val="FFFF00"/>
          </a:solidFill>
        </p:spPr>
        <p:style>
          <a:lnRef idx="2">
            <a:schemeClr val="accent5">
              <a:shade val="50000"/>
            </a:schemeClr>
          </a:lnRef>
          <a:fillRef idx="1">
            <a:schemeClr val="accent5"/>
          </a:fillRef>
          <a:effectRef idx="0">
            <a:schemeClr val="accent5"/>
          </a:effectRef>
          <a:fontRef idx="minor">
            <a:schemeClr val="lt1"/>
          </a:fontRef>
        </p:style>
        <p:txBody>
          <a:bodyPr/>
          <a:lstStyle/>
          <a:p>
            <a:pPr marL="457200" indent="-457200">
              <a:buFont typeface="+mj-lt"/>
              <a:buAutoNum type="arabicPeriod"/>
            </a:pPr>
            <a:r>
              <a:rPr lang="en-CA" sz="2400" b="1" dirty="0">
                <a:solidFill>
                  <a:schemeClr val="tx1"/>
                </a:solidFill>
              </a:rPr>
              <a:t>What we know and </a:t>
            </a:r>
            <a:r>
              <a:rPr lang="en-CA" sz="2400" b="1" dirty="0" smtClean="0">
                <a:solidFill>
                  <a:schemeClr val="tx1"/>
                </a:solidFill>
              </a:rPr>
              <a:t>what we don't know about sharing interim results </a:t>
            </a:r>
            <a:r>
              <a:rPr lang="en-CA" sz="2400" dirty="0" smtClean="0">
                <a:solidFill>
                  <a:schemeClr val="tx1"/>
                </a:solidFill>
              </a:rPr>
              <a:t>– Review study done looking at this issue</a:t>
            </a:r>
          </a:p>
          <a:p>
            <a:pPr marL="457200" indent="-457200">
              <a:buFont typeface="+mj-lt"/>
              <a:buAutoNum type="arabicPeriod"/>
            </a:pPr>
            <a:r>
              <a:rPr lang="en-CA" altLang="en-US" sz="2400" b="1" dirty="0" smtClean="0">
                <a:solidFill>
                  <a:schemeClr val="tx1"/>
                </a:solidFill>
              </a:rPr>
              <a:t>Why </a:t>
            </a:r>
            <a:r>
              <a:rPr lang="en-CA" altLang="en-US" sz="2400" b="1" dirty="0">
                <a:solidFill>
                  <a:schemeClr val="tx1"/>
                </a:solidFill>
              </a:rPr>
              <a:t>sharing </a:t>
            </a:r>
            <a:r>
              <a:rPr lang="en-CA" altLang="en-US" sz="2400" b="1" dirty="0" smtClean="0">
                <a:solidFill>
                  <a:schemeClr val="tx1"/>
                </a:solidFill>
              </a:rPr>
              <a:t>interim combined event </a:t>
            </a:r>
            <a:r>
              <a:rPr lang="en-CA" altLang="en-US" sz="2400" b="1" dirty="0">
                <a:solidFill>
                  <a:schemeClr val="tx1"/>
                </a:solidFill>
              </a:rPr>
              <a:t>rate can be misleading </a:t>
            </a:r>
            <a:r>
              <a:rPr lang="en-CA" altLang="en-US" sz="2400" dirty="0" smtClean="0">
                <a:solidFill>
                  <a:schemeClr val="tx1"/>
                </a:solidFill>
              </a:rPr>
              <a:t>(</a:t>
            </a:r>
            <a:r>
              <a:rPr lang="en-CA" altLang="en-US" sz="2400" b="1" dirty="0" smtClean="0">
                <a:solidFill>
                  <a:schemeClr val="tx1"/>
                </a:solidFill>
              </a:rPr>
              <a:t>SCENARIO </a:t>
            </a:r>
            <a:r>
              <a:rPr lang="en-CA" altLang="en-US" sz="2400" dirty="0" smtClean="0">
                <a:solidFill>
                  <a:schemeClr val="tx1"/>
                </a:solidFill>
              </a:rPr>
              <a:t>that was used for Survey 1)</a:t>
            </a:r>
          </a:p>
          <a:p>
            <a:pPr marL="457200" indent="-457200">
              <a:buFont typeface="+mj-lt"/>
              <a:buAutoNum type="arabicPeriod"/>
            </a:pPr>
            <a:r>
              <a:rPr lang="en-CA" altLang="en-US" sz="2400" b="1" dirty="0" smtClean="0">
                <a:solidFill>
                  <a:schemeClr val="tx1"/>
                </a:solidFill>
              </a:rPr>
              <a:t>What SCT and ISCB members think the DSMB should share with whom and why (Survey 2).</a:t>
            </a:r>
          </a:p>
          <a:p>
            <a:pPr marL="457200" indent="-457200">
              <a:buFont typeface="+mj-lt"/>
              <a:buAutoNum type="arabicPeriod"/>
            </a:pPr>
            <a:r>
              <a:rPr lang="en-CA" altLang="en-US" sz="2400" b="1" dirty="0">
                <a:solidFill>
                  <a:schemeClr val="tx1"/>
                </a:solidFill>
              </a:rPr>
              <a:t>Some take home remarks on </a:t>
            </a:r>
            <a:r>
              <a:rPr lang="en-CA" altLang="en-US" sz="2400" b="1" dirty="0" smtClean="0">
                <a:solidFill>
                  <a:schemeClr val="tx1"/>
                </a:solidFill>
              </a:rPr>
              <a:t>what </a:t>
            </a:r>
            <a:r>
              <a:rPr lang="en-CA" altLang="en-US" sz="2400" b="1" dirty="0">
                <a:solidFill>
                  <a:schemeClr val="tx1"/>
                </a:solidFill>
              </a:rPr>
              <a:t>this </a:t>
            </a:r>
            <a:r>
              <a:rPr lang="en-CA" altLang="en-US" sz="2400" b="1" dirty="0" smtClean="0">
                <a:solidFill>
                  <a:schemeClr val="tx1"/>
                </a:solidFill>
              </a:rPr>
              <a:t>means for DSMB practice</a:t>
            </a:r>
          </a:p>
          <a:p>
            <a:pPr marL="0" indent="0">
              <a:buNone/>
            </a:pPr>
            <a:endParaRPr lang="en-CA" altLang="en-US" sz="2800" dirty="0" smtClean="0"/>
          </a:p>
          <a:p>
            <a:endParaRPr lang="en-CA" altLang="en-US" dirty="0" smtClean="0"/>
          </a:p>
          <a:p>
            <a:endParaRPr lang="en-CA" altLang="en-US" dirty="0" smtClean="0"/>
          </a:p>
          <a:p>
            <a:endParaRPr lang="en-CA" altLang="en-US" dirty="0" smtClean="0"/>
          </a:p>
          <a:p>
            <a:endParaRPr lang="en-CA" altLang="en-US" dirty="0" smtClean="0"/>
          </a:p>
          <a:p>
            <a:endParaRPr lang="en-CA" altLang="en-US" dirty="0" smtClean="0"/>
          </a:p>
          <a:p>
            <a:endParaRPr lang="en-CA" altLang="en-US" dirty="0" smtClean="0"/>
          </a:p>
          <a:p>
            <a:endParaRPr lang="en-CA" altLang="en-US" dirty="0" smtClean="0"/>
          </a:p>
          <a:p>
            <a:endParaRPr lang="en-CA" altLang="en-US" dirty="0" smtClean="0"/>
          </a:p>
        </p:txBody>
      </p:sp>
      <p:sp>
        <p:nvSpPr>
          <p:cNvPr id="2" name="Footer Placeholder 1"/>
          <p:cNvSpPr>
            <a:spLocks noGrp="1"/>
          </p:cNvSpPr>
          <p:nvPr>
            <p:ph type="ftr" sz="quarter" idx="11"/>
          </p:nvPr>
        </p:nvSpPr>
        <p:spPr/>
        <p:txBody>
          <a:bodyPr/>
          <a:lstStyle/>
          <a:p>
            <a:r>
              <a:rPr lang="en-CA" smtClean="0"/>
              <a:t>VBD</a:t>
            </a:r>
            <a:endParaRPr lang="en-US"/>
          </a:p>
        </p:txBody>
      </p:sp>
      <p:sp>
        <p:nvSpPr>
          <p:cNvPr id="3" name="Slide Number Placeholder 2"/>
          <p:cNvSpPr>
            <a:spLocks noGrp="1"/>
          </p:cNvSpPr>
          <p:nvPr>
            <p:ph type="sldNum" sz="quarter" idx="12"/>
          </p:nvPr>
        </p:nvSpPr>
        <p:spPr/>
        <p:txBody>
          <a:bodyPr/>
          <a:lstStyle/>
          <a:p>
            <a:fld id="{65D25EC5-86EA-42C0-B9A2-6DA9730B2A8A}" type="slidenum">
              <a:rPr lang="en-US" altLang="en-US" smtClean="0"/>
              <a:pPr/>
              <a:t>2</a:t>
            </a:fld>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500"/>
                                        <p:tgtEl>
                                          <p:spTgt spid="61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xEl>
                                              <p:pRg st="1" end="1"/>
                                            </p:txEl>
                                          </p:spTgt>
                                        </p:tgtEl>
                                        <p:attrNameLst>
                                          <p:attrName>style.visibility</p:attrName>
                                        </p:attrNameLst>
                                      </p:cBhvr>
                                      <p:to>
                                        <p:strVal val="visible"/>
                                      </p:to>
                                    </p:set>
                                    <p:animEffect transition="in" filter="fade">
                                      <p:cBhvr>
                                        <p:cTn id="12" dur="500"/>
                                        <p:tgtEl>
                                          <p:spTgt spid="61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xEl>
                                              <p:pRg st="2" end="2"/>
                                            </p:txEl>
                                          </p:spTgt>
                                        </p:tgtEl>
                                        <p:attrNameLst>
                                          <p:attrName>style.visibility</p:attrName>
                                        </p:attrNameLst>
                                      </p:cBhvr>
                                      <p:to>
                                        <p:strVal val="visible"/>
                                      </p:to>
                                    </p:set>
                                    <p:animEffect transition="in" filter="fade">
                                      <p:cBhvr>
                                        <p:cTn id="17" dur="500"/>
                                        <p:tgtEl>
                                          <p:spTgt spid="61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fade">
                                      <p:cBhvr>
                                        <p:cTn id="22"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99299"/>
            <a:ext cx="5897880" cy="1005602"/>
          </a:xfrm>
          <a:solidFill>
            <a:srgbClr val="FFFF00"/>
          </a:solidFill>
        </p:spPr>
        <p:txBody>
          <a:bodyPr/>
          <a:lstStyle/>
          <a:p>
            <a:r>
              <a:rPr lang="en-CA" sz="2800" b="1" dirty="0">
                <a:solidFill>
                  <a:srgbClr val="0070C0"/>
                </a:solidFill>
              </a:rPr>
              <a:t>What we know and what we don't know </a:t>
            </a:r>
          </a:p>
        </p:txBody>
      </p:sp>
      <p:sp>
        <p:nvSpPr>
          <p:cNvPr id="21" name="Content Placeholder 20"/>
          <p:cNvSpPr>
            <a:spLocks noGrp="1"/>
          </p:cNvSpPr>
          <p:nvPr>
            <p:ph idx="1"/>
          </p:nvPr>
        </p:nvSpPr>
        <p:spPr>
          <a:xfrm>
            <a:off x="655320" y="1268731"/>
            <a:ext cx="7955280" cy="2640329"/>
          </a:xfrm>
        </p:spPr>
        <p:txBody>
          <a:bodyPr/>
          <a:lstStyle/>
          <a:p>
            <a:pPr marL="0" indent="0">
              <a:spcBef>
                <a:spcPts val="200"/>
              </a:spcBef>
              <a:buNone/>
            </a:pPr>
            <a:r>
              <a:rPr lang="en-CA" sz="1800" b="1" dirty="0" smtClean="0"/>
              <a:t>Narrative review of the literature with a systematic search strategy</a:t>
            </a:r>
          </a:p>
          <a:p>
            <a:pPr>
              <a:spcBef>
                <a:spcPts val="200"/>
              </a:spcBef>
            </a:pPr>
            <a:r>
              <a:rPr lang="en-CA" sz="1400" dirty="0" smtClean="0"/>
              <a:t>Largest group of citations (45%) support arguments and opinions against sharing interim results with exceptions</a:t>
            </a:r>
          </a:p>
          <a:p>
            <a:pPr>
              <a:spcBef>
                <a:spcPts val="200"/>
              </a:spcBef>
            </a:pPr>
            <a:r>
              <a:rPr lang="en-CA" sz="1400" dirty="0" smtClean="0"/>
              <a:t>Close second, 43.8% support the opinion or argument that interim results should not be shared and remain confidential with the DSMB</a:t>
            </a:r>
          </a:p>
          <a:p>
            <a:pPr>
              <a:spcBef>
                <a:spcPts val="200"/>
              </a:spcBef>
            </a:pPr>
            <a:r>
              <a:rPr lang="en-CA" sz="1400" dirty="0" smtClean="0">
                <a:solidFill>
                  <a:schemeClr val="accent3">
                    <a:lumMod val="50000"/>
                  </a:schemeClr>
                </a:solidFill>
              </a:rPr>
              <a:t>Limitations:</a:t>
            </a:r>
          </a:p>
          <a:p>
            <a:pPr lvl="1">
              <a:spcBef>
                <a:spcPts val="200"/>
              </a:spcBef>
            </a:pPr>
            <a:r>
              <a:rPr lang="en-CA" sz="1400" dirty="0" smtClean="0">
                <a:solidFill>
                  <a:schemeClr val="accent3">
                    <a:lumMod val="50000"/>
                  </a:schemeClr>
                </a:solidFill>
              </a:rPr>
              <a:t>Information came mostly from opinions or arguments made by a single or a small group of authors in the articles found</a:t>
            </a:r>
          </a:p>
          <a:p>
            <a:pPr lvl="1">
              <a:spcBef>
                <a:spcPts val="200"/>
              </a:spcBef>
            </a:pPr>
            <a:r>
              <a:rPr lang="en-CA" sz="1400" dirty="0" smtClean="0">
                <a:solidFill>
                  <a:schemeClr val="accent3">
                    <a:lumMod val="50000"/>
                  </a:schemeClr>
                </a:solidFill>
              </a:rPr>
              <a:t>Evidence around situations when sharing took place was primarily anecdotal </a:t>
            </a:r>
          </a:p>
          <a:p>
            <a:pPr lvl="1">
              <a:spcBef>
                <a:spcPts val="200"/>
              </a:spcBef>
            </a:pPr>
            <a:r>
              <a:rPr lang="en-CA" sz="1400" dirty="0" smtClean="0">
                <a:solidFill>
                  <a:schemeClr val="accent3">
                    <a:lumMod val="50000"/>
                  </a:schemeClr>
                </a:solidFill>
              </a:rPr>
              <a:t>Surveys found were on global DSMB practices in general NOT specifically on interim data sharing practices</a:t>
            </a:r>
          </a:p>
          <a:p>
            <a:pPr marL="0" indent="0">
              <a:spcBef>
                <a:spcPts val="200"/>
              </a:spcBef>
              <a:buNone/>
            </a:pPr>
            <a:endParaRPr lang="en-CA" sz="1400" dirty="0" smtClean="0"/>
          </a:p>
        </p:txBody>
      </p:sp>
      <p:sp>
        <p:nvSpPr>
          <p:cNvPr id="4" name="Footer Placeholder 3"/>
          <p:cNvSpPr>
            <a:spLocks noGrp="1"/>
          </p:cNvSpPr>
          <p:nvPr>
            <p:ph type="ftr" sz="quarter" idx="11"/>
          </p:nvPr>
        </p:nvSpPr>
        <p:spPr/>
        <p:txBody>
          <a:bodyPr/>
          <a:lstStyle/>
          <a:p>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3</a:t>
            </a:fld>
            <a:endParaRPr lang="en-US" altLang="en-US"/>
          </a:p>
        </p:txBody>
      </p:sp>
      <p:pic>
        <p:nvPicPr>
          <p:cNvPr id="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61" y="106918"/>
            <a:ext cx="2852752" cy="1051322"/>
          </a:xfrm>
          <a:prstGeom prst="rect">
            <a:avLst/>
          </a:prstGeom>
          <a:noFill/>
          <a:ln w="28575">
            <a:solidFill>
              <a:srgbClr val="FFFF00"/>
            </a:solidFill>
            <a:miter lim="800000"/>
            <a:headEnd/>
            <a:tailEnd/>
          </a:ln>
          <a:extLst>
            <a:ext uri="{909E8E84-426E-40DD-AFC4-6F175D3DCCD1}">
              <a14:hiddenFill xmlns:a14="http://schemas.microsoft.com/office/drawing/2010/main">
                <a:solidFill>
                  <a:schemeClr val="accent1"/>
                </a:solidFill>
              </a14:hiddenFill>
            </a:ext>
          </a:extLst>
        </p:spPr>
      </p:pic>
      <p:sp>
        <p:nvSpPr>
          <p:cNvPr id="3" name="TextBox 2"/>
          <p:cNvSpPr txBox="1"/>
          <p:nvPr/>
        </p:nvSpPr>
        <p:spPr>
          <a:xfrm>
            <a:off x="784860" y="3933878"/>
            <a:ext cx="7901940" cy="707886"/>
          </a:xfrm>
          <a:prstGeom prst="rect">
            <a:avLst/>
          </a:prstGeom>
          <a:solidFill>
            <a:srgbClr val="FFFF00"/>
          </a:solidFill>
        </p:spPr>
        <p:txBody>
          <a:bodyPr wrap="square" rtlCol="0" anchor="t">
            <a:spAutoFit/>
          </a:bodyPr>
          <a:lstStyle/>
          <a:p>
            <a:pPr algn="ctr"/>
            <a:r>
              <a:rPr lang="en-CA" sz="2000" b="1" dirty="0" smtClean="0">
                <a:latin typeface="+mj-lt"/>
              </a:rPr>
              <a:t>OVERALL; no </a:t>
            </a:r>
            <a:r>
              <a:rPr lang="en-CA" sz="2000" b="1" dirty="0">
                <a:latin typeface="+mj-lt"/>
              </a:rPr>
              <a:t>majority view in the literature</a:t>
            </a:r>
            <a:r>
              <a:rPr lang="en-CA" sz="2000" b="1" dirty="0" smtClean="0">
                <a:latin typeface="+mj-lt"/>
              </a:rPr>
              <a:t>, no clear coherent message, </a:t>
            </a:r>
            <a:r>
              <a:rPr lang="en-CA" sz="2000" b="1" dirty="0">
                <a:latin typeface="+mj-lt"/>
              </a:rPr>
              <a:t>mixed views, low quality of evidence </a:t>
            </a:r>
            <a:endParaRPr lang="en-CA" dirty="0"/>
          </a:p>
        </p:txBody>
      </p:sp>
    </p:spTree>
    <p:extLst>
      <p:ext uri="{BB962C8B-B14F-4D97-AF65-F5344CB8AC3E}">
        <p14:creationId xmlns:p14="http://schemas.microsoft.com/office/powerpoint/2010/main" val="3862934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xEl>
                                              <p:pRg st="2" end="2"/>
                                            </p:txEl>
                                          </p:spTgt>
                                        </p:tgtEl>
                                        <p:attrNameLst>
                                          <p:attrName>style.visibility</p:attrName>
                                        </p:attrNameLst>
                                      </p:cBhvr>
                                      <p:to>
                                        <p:strVal val="visible"/>
                                      </p:to>
                                    </p:set>
                                    <p:animEffect transition="in" filter="fade">
                                      <p:cBhvr>
                                        <p:cTn id="13" dur="500"/>
                                        <p:tgtEl>
                                          <p:spTgt spid="2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1">
                                            <p:txEl>
                                              <p:pRg st="4" end="4"/>
                                            </p:txEl>
                                          </p:spTgt>
                                        </p:tgtEl>
                                        <p:attrNameLst>
                                          <p:attrName>style.visibility</p:attrName>
                                        </p:attrNameLst>
                                      </p:cBhvr>
                                      <p:to>
                                        <p:strVal val="visible"/>
                                      </p:to>
                                    </p:set>
                                    <p:animEffect transition="in" filter="fade">
                                      <p:cBhvr>
                                        <p:cTn id="23" dur="500"/>
                                        <p:tgtEl>
                                          <p:spTgt spid="21">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1">
                                            <p:txEl>
                                              <p:pRg st="5" end="5"/>
                                            </p:txEl>
                                          </p:spTgt>
                                        </p:tgtEl>
                                        <p:attrNameLst>
                                          <p:attrName>style.visibility</p:attrName>
                                        </p:attrNameLst>
                                      </p:cBhvr>
                                      <p:to>
                                        <p:strVal val="visible"/>
                                      </p:to>
                                    </p:set>
                                    <p:animEffect transition="in" filter="fade">
                                      <p:cBhvr>
                                        <p:cTn id="28" dur="500"/>
                                        <p:tgtEl>
                                          <p:spTgt spid="21">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
                                            <p:txEl>
                                              <p:pRg st="6" end="6"/>
                                            </p:txEl>
                                          </p:spTgt>
                                        </p:tgtEl>
                                        <p:attrNameLst>
                                          <p:attrName>style.visibility</p:attrName>
                                        </p:attrNameLst>
                                      </p:cBhvr>
                                      <p:to>
                                        <p:strVal val="visible"/>
                                      </p:to>
                                    </p:set>
                                    <p:animEffect transition="in" filter="fade">
                                      <p:cBhvr>
                                        <p:cTn id="33" dur="500"/>
                                        <p:tgtEl>
                                          <p:spTgt spid="21">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919"/>
            <a:ext cx="8229600" cy="857250"/>
          </a:xfrm>
        </p:spPr>
        <p:txBody>
          <a:bodyPr/>
          <a:lstStyle/>
          <a:p>
            <a:r>
              <a:rPr lang="en-CA" sz="4000" b="1" dirty="0" smtClean="0">
                <a:solidFill>
                  <a:srgbClr val="0070C0"/>
                </a:solidFill>
              </a:rPr>
              <a:t>Objective</a:t>
            </a:r>
            <a:endParaRPr lang="en-CA" sz="4000" b="1" dirty="0">
              <a:solidFill>
                <a:srgbClr val="0070C0"/>
              </a:solidFill>
            </a:endParaRPr>
          </a:p>
        </p:txBody>
      </p:sp>
      <p:sp>
        <p:nvSpPr>
          <p:cNvPr id="31" name="Content Placeholder 2"/>
          <p:cNvSpPr>
            <a:spLocks noGrp="1"/>
          </p:cNvSpPr>
          <p:nvPr>
            <p:ph idx="1"/>
          </p:nvPr>
        </p:nvSpPr>
        <p:spPr>
          <a:xfrm>
            <a:off x="457200" y="1070372"/>
            <a:ext cx="8229600" cy="1665208"/>
          </a:xfrm>
        </p:spPr>
        <p:txBody>
          <a:bodyPr/>
          <a:lstStyle/>
          <a:p>
            <a:r>
              <a:rPr lang="en-CA" sz="1600" dirty="0" smtClean="0"/>
              <a:t>Based on the limitations found with the narrative review, we </a:t>
            </a:r>
            <a:r>
              <a:rPr lang="en-CA" sz="1600" dirty="0"/>
              <a:t>needed to gather more empirical evidence around </a:t>
            </a:r>
            <a:r>
              <a:rPr lang="en-CA" sz="1600" b="1" dirty="0"/>
              <a:t>what to share</a:t>
            </a:r>
            <a:r>
              <a:rPr lang="en-CA" sz="1600" dirty="0"/>
              <a:t>, </a:t>
            </a:r>
            <a:r>
              <a:rPr lang="en-CA" sz="1600" b="1" dirty="0"/>
              <a:t>with whom </a:t>
            </a:r>
            <a:r>
              <a:rPr lang="en-CA" sz="1600" dirty="0"/>
              <a:t>and </a:t>
            </a:r>
            <a:r>
              <a:rPr lang="en-CA" sz="1600" b="1" dirty="0"/>
              <a:t>under what circumstances </a:t>
            </a:r>
            <a:r>
              <a:rPr lang="en-CA" sz="1600" dirty="0"/>
              <a:t>as well as </a:t>
            </a:r>
            <a:r>
              <a:rPr lang="en-CA" sz="1600" b="1" dirty="0"/>
              <a:t>how such interim results are interpreted</a:t>
            </a:r>
            <a:r>
              <a:rPr lang="en-CA" sz="1600" b="1" dirty="0" smtClean="0"/>
              <a:t>.</a:t>
            </a:r>
            <a:endParaRPr lang="en-CA" altLang="en-US" sz="1600" b="1" dirty="0" smtClean="0"/>
          </a:p>
          <a:p>
            <a:r>
              <a:rPr lang="en-CA" altLang="en-US" sz="1600" b="1" dirty="0" smtClean="0"/>
              <a:t>The objective </a:t>
            </a:r>
            <a:r>
              <a:rPr lang="en-CA" altLang="en-US" sz="1600" dirty="0" smtClean="0"/>
              <a:t>then at this point is to better understand what kind of interim RCT result measures should be shared by the DSMB with non-DSMB members, if any, particularly with those responsible for the conduct of the trial</a:t>
            </a:r>
          </a:p>
          <a:p>
            <a:endParaRPr lang="en-CA" altLang="en-US" sz="1600" dirty="0"/>
          </a:p>
          <a:p>
            <a:endParaRPr lang="en-CA" altLang="en-US" sz="1600" dirty="0" smtClean="0"/>
          </a:p>
          <a:p>
            <a:pPr lvl="1"/>
            <a:endParaRPr lang="en-CA" sz="1200" dirty="0" smtClean="0"/>
          </a:p>
          <a:p>
            <a:pPr lvl="1"/>
            <a:endParaRPr lang="en-CA" sz="1200" dirty="0" smtClean="0"/>
          </a:p>
          <a:p>
            <a:endParaRPr lang="en-CA" altLang="en-US" sz="1400" dirty="0" smtClean="0"/>
          </a:p>
          <a:p>
            <a:endParaRPr lang="en-CA" altLang="en-US" sz="1400" dirty="0" smtClean="0"/>
          </a:p>
          <a:p>
            <a:endParaRPr lang="en-CA" altLang="en-US" sz="1400" dirty="0" smtClean="0"/>
          </a:p>
          <a:p>
            <a:endParaRPr lang="en-CA" altLang="en-US" sz="1400" dirty="0" smtClean="0"/>
          </a:p>
          <a:p>
            <a:endParaRPr lang="en-CA" altLang="en-US" sz="1400" dirty="0" smtClean="0"/>
          </a:p>
          <a:p>
            <a:endParaRPr lang="en-CA" altLang="en-US" sz="1400" dirty="0" smtClean="0"/>
          </a:p>
          <a:p>
            <a:endParaRPr lang="en-CA" altLang="en-US" sz="1400" dirty="0" smtClean="0"/>
          </a:p>
          <a:p>
            <a:endParaRPr lang="en-CA" altLang="en-US" sz="1400" dirty="0" smtClean="0"/>
          </a:p>
          <a:p>
            <a:endParaRPr lang="en-CA" altLang="en-US" sz="1400" dirty="0" smtClean="0"/>
          </a:p>
          <a:p>
            <a:endParaRPr lang="en-CA" altLang="en-US" sz="1400" dirty="0" smtClean="0"/>
          </a:p>
          <a:p>
            <a:endParaRPr lang="en-CA" altLang="en-US" sz="1400" dirty="0" smtClean="0"/>
          </a:p>
        </p:txBody>
      </p:sp>
      <p:sp>
        <p:nvSpPr>
          <p:cNvPr id="4" name="Footer Placeholder 3"/>
          <p:cNvSpPr>
            <a:spLocks noGrp="1"/>
          </p:cNvSpPr>
          <p:nvPr>
            <p:ph type="ftr" sz="quarter" idx="11"/>
          </p:nvPr>
        </p:nvSpPr>
        <p:spPr/>
        <p:txBody>
          <a:bodyPr/>
          <a:lstStyle/>
          <a:p>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4</a:t>
            </a:fld>
            <a:endParaRPr lang="en-US" altLang="en-US"/>
          </a:p>
        </p:txBody>
      </p:sp>
      <p:sp>
        <p:nvSpPr>
          <p:cNvPr id="6" name="TextBox 5"/>
          <p:cNvSpPr txBox="1"/>
          <p:nvPr/>
        </p:nvSpPr>
        <p:spPr>
          <a:xfrm>
            <a:off x="708660" y="2859375"/>
            <a:ext cx="7825740" cy="1538883"/>
          </a:xfrm>
          <a:prstGeom prst="rect">
            <a:avLst/>
          </a:prstGeom>
          <a:solidFill>
            <a:srgbClr val="FFFF00"/>
          </a:solidFill>
        </p:spPr>
        <p:txBody>
          <a:bodyPr wrap="square" rtlCol="0" anchor="ctr">
            <a:spAutoFit/>
          </a:bodyPr>
          <a:lstStyle/>
          <a:p>
            <a:pPr algn="ctr"/>
            <a:r>
              <a:rPr lang="en-CA" altLang="en-US" sz="1600" b="1" dirty="0" smtClean="0">
                <a:latin typeface="+mj-lt"/>
              </a:rPr>
              <a:t>Questions: </a:t>
            </a:r>
            <a:r>
              <a:rPr lang="en-CA" altLang="en-US" sz="1600" b="1" dirty="0">
                <a:latin typeface="+mj-lt"/>
              </a:rPr>
              <a:t>Should these measures really be shared? How useful is it to share these measures? And what can be inferred by these measures about trial results? </a:t>
            </a:r>
            <a:endParaRPr lang="en-CA" altLang="en-US" sz="1600" b="1" dirty="0" smtClean="0">
              <a:latin typeface="+mj-lt"/>
            </a:endParaRPr>
          </a:p>
          <a:p>
            <a:pPr algn="ctr"/>
            <a:r>
              <a:rPr lang="en-CA" altLang="en-US" sz="1400" b="1" dirty="0" smtClean="0">
                <a:latin typeface="+mj-lt"/>
              </a:rPr>
              <a:t>What </a:t>
            </a:r>
            <a:r>
              <a:rPr lang="en-CA" altLang="en-US" sz="1400" b="1" dirty="0">
                <a:latin typeface="+mj-lt"/>
              </a:rPr>
              <a:t>could potentially be </a:t>
            </a:r>
            <a:r>
              <a:rPr lang="en-CA" altLang="en-US" sz="1400" b="1" dirty="0" smtClean="0">
                <a:latin typeface="+mj-lt"/>
              </a:rPr>
              <a:t>shared that seems masking of interim results on various outcomes?</a:t>
            </a:r>
            <a:endParaRPr lang="en-CA" altLang="en-US" sz="1400" b="1" dirty="0">
              <a:latin typeface="+mj-lt"/>
            </a:endParaRPr>
          </a:p>
          <a:p>
            <a:pPr algn="ctr"/>
            <a:r>
              <a:rPr lang="en-CA" sz="1200" dirty="0">
                <a:latin typeface="+mj-lt"/>
              </a:rPr>
              <a:t>Interim Control Event Rate (</a:t>
            </a:r>
            <a:r>
              <a:rPr lang="en-CA" sz="1200" dirty="0" err="1">
                <a:latin typeface="+mj-lt"/>
              </a:rPr>
              <a:t>IControlER</a:t>
            </a:r>
            <a:r>
              <a:rPr lang="en-CA" sz="1200" dirty="0">
                <a:latin typeface="+mj-lt"/>
              </a:rPr>
              <a:t>)</a:t>
            </a:r>
          </a:p>
          <a:p>
            <a:pPr algn="ctr"/>
            <a:r>
              <a:rPr lang="en-CA" sz="1200" dirty="0">
                <a:latin typeface="+mj-lt"/>
              </a:rPr>
              <a:t>Interim Combined Event Rate (</a:t>
            </a:r>
            <a:r>
              <a:rPr lang="en-CA" sz="1200" dirty="0" err="1">
                <a:latin typeface="+mj-lt"/>
              </a:rPr>
              <a:t>ICombinedER</a:t>
            </a:r>
            <a:r>
              <a:rPr lang="en-CA" sz="1200" dirty="0">
                <a:latin typeface="+mj-lt"/>
              </a:rPr>
              <a:t>)</a:t>
            </a:r>
          </a:p>
          <a:p>
            <a:pPr algn="ctr"/>
            <a:r>
              <a:rPr lang="en-CA" altLang="en-US" sz="1200" dirty="0">
                <a:latin typeface="+mj-lt"/>
              </a:rPr>
              <a:t>Adaptive Conditional Power (ACP)</a:t>
            </a:r>
          </a:p>
          <a:p>
            <a:pPr algn="ctr"/>
            <a:r>
              <a:rPr lang="en-CA" altLang="en-US" sz="1200" dirty="0">
                <a:latin typeface="+mj-lt"/>
              </a:rPr>
              <a:t>Unconditional Conditional Power (UCP</a:t>
            </a:r>
            <a:r>
              <a:rPr lang="en-CA" altLang="en-US" sz="1200" dirty="0" smtClean="0">
                <a:latin typeface="+mj-lt"/>
              </a:rPr>
              <a:t>)</a:t>
            </a:r>
            <a:endParaRPr lang="en-CA" dirty="0">
              <a:latin typeface="+mj-lt"/>
            </a:endParaRPr>
          </a:p>
        </p:txBody>
      </p:sp>
    </p:spTree>
    <p:extLst>
      <p:ext uri="{BB962C8B-B14F-4D97-AF65-F5344CB8AC3E}">
        <p14:creationId xmlns:p14="http://schemas.microsoft.com/office/powerpoint/2010/main" val="2617174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fade">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fade">
                                      <p:cBhvr>
                                        <p:cTn id="25" dur="500"/>
                                        <p:tgtEl>
                                          <p:spTgt spid="6">
                                            <p:txEl>
                                              <p:pRg st="1" end="1"/>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500"/>
                                        <p:tgtEl>
                                          <p:spTgt spid="6">
                                            <p:txEl>
                                              <p:pRg st="2" end="2"/>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fade">
                                      <p:cBhvr>
                                        <p:cTn id="31" dur="500"/>
                                        <p:tgtEl>
                                          <p:spTgt spid="6">
                                            <p:txEl>
                                              <p:pRg st="3" end="3"/>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fade">
                                      <p:cBhvr>
                                        <p:cTn id="34" dur="500"/>
                                        <p:tgtEl>
                                          <p:spTgt spid="6">
                                            <p:txEl>
                                              <p:pRg st="4" end="4"/>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uiExpand="1" build="p"/>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580" y="106919"/>
            <a:ext cx="8229600" cy="857250"/>
          </a:xfrm>
          <a:solidFill>
            <a:srgbClr val="FFFF00"/>
          </a:solidFill>
        </p:spPr>
        <p:txBody>
          <a:bodyPr/>
          <a:lstStyle/>
          <a:p>
            <a:r>
              <a:rPr lang="en-CA" sz="2400" b="1" dirty="0" smtClean="0">
                <a:solidFill>
                  <a:srgbClr val="0070C0"/>
                </a:solidFill>
              </a:rPr>
              <a:t>Scenario used for survey to CONSORT Members</a:t>
            </a:r>
            <a:endParaRPr lang="en-CA" sz="2400" b="1" dirty="0">
              <a:solidFill>
                <a:srgbClr val="0070C0"/>
              </a:solidFill>
            </a:endParaRPr>
          </a:p>
        </p:txBody>
      </p:sp>
      <p:sp>
        <p:nvSpPr>
          <p:cNvPr id="3" name="Content Placeholder 2"/>
          <p:cNvSpPr>
            <a:spLocks noGrp="1"/>
          </p:cNvSpPr>
          <p:nvPr>
            <p:ph idx="1"/>
          </p:nvPr>
        </p:nvSpPr>
        <p:spPr>
          <a:xfrm>
            <a:off x="457200" y="1097282"/>
            <a:ext cx="8229600" cy="723898"/>
          </a:xfrm>
        </p:spPr>
        <p:txBody>
          <a:bodyPr/>
          <a:lstStyle/>
          <a:p>
            <a:pPr marL="0" indent="0">
              <a:spcBef>
                <a:spcPts val="0"/>
              </a:spcBef>
              <a:buNone/>
            </a:pPr>
            <a:r>
              <a:rPr lang="en-CA" altLang="en-US" sz="1400" b="1" i="1" dirty="0" smtClean="0"/>
              <a:t>How </a:t>
            </a:r>
            <a:r>
              <a:rPr lang="en-CA" altLang="en-US" sz="1400" b="1" i="1" dirty="0"/>
              <a:t>useful is it to share these measures? And what can be inferred by these measures about trial results? </a:t>
            </a:r>
          </a:p>
          <a:p>
            <a:pPr marL="0" indent="0">
              <a:spcBef>
                <a:spcPts val="0"/>
              </a:spcBef>
              <a:buNone/>
            </a:pPr>
            <a:endParaRPr lang="en-CA" altLang="en-US" sz="1400" b="1" dirty="0" smtClean="0"/>
          </a:p>
          <a:p>
            <a:pPr marL="0" indent="0">
              <a:spcBef>
                <a:spcPts val="0"/>
              </a:spcBef>
              <a:buNone/>
            </a:pPr>
            <a:r>
              <a:rPr lang="en-CA" altLang="en-US" sz="1400" b="1" dirty="0" smtClean="0"/>
              <a:t>To help, in part, answer these two questions, we used a scenario question based survey to see how certain interim measures are inferred. </a:t>
            </a:r>
            <a:endParaRPr lang="en-CA" sz="1400" b="1" dirty="0" smtClean="0">
              <a:solidFill>
                <a:srgbClr val="0070C0"/>
              </a:solidFill>
            </a:endParaRPr>
          </a:p>
        </p:txBody>
      </p:sp>
      <p:sp>
        <p:nvSpPr>
          <p:cNvPr id="4" name="Footer Placeholder 3"/>
          <p:cNvSpPr>
            <a:spLocks noGrp="1"/>
          </p:cNvSpPr>
          <p:nvPr>
            <p:ph type="ftr" sz="quarter" idx="11"/>
          </p:nvPr>
        </p:nvSpPr>
        <p:spPr/>
        <p:txBody>
          <a:bodyPr/>
          <a:lstStyle/>
          <a:p>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5</a:t>
            </a:fld>
            <a:endParaRPr lang="en-US" altLang="en-US"/>
          </a:p>
        </p:txBody>
      </p:sp>
      <p:sp>
        <p:nvSpPr>
          <p:cNvPr id="6" name="TextBox 5"/>
          <p:cNvSpPr txBox="1"/>
          <p:nvPr/>
        </p:nvSpPr>
        <p:spPr>
          <a:xfrm>
            <a:off x="472440" y="2048664"/>
            <a:ext cx="8442960" cy="1877437"/>
          </a:xfrm>
          <a:prstGeom prst="rect">
            <a:avLst/>
          </a:prstGeom>
          <a:noFill/>
        </p:spPr>
        <p:txBody>
          <a:bodyPr wrap="square" rtlCol="0">
            <a:spAutoFit/>
          </a:bodyPr>
          <a:lstStyle/>
          <a:p>
            <a:pPr marL="0" indent="0">
              <a:spcBef>
                <a:spcPts val="200"/>
              </a:spcBef>
              <a:buNone/>
            </a:pPr>
            <a:r>
              <a:rPr lang="en-CA" sz="1400" b="1" dirty="0">
                <a:latin typeface="+mj-lt"/>
              </a:rPr>
              <a:t>Hypothetical trial based on real trial data: </a:t>
            </a:r>
          </a:p>
          <a:p>
            <a:pPr>
              <a:spcBef>
                <a:spcPts val="200"/>
              </a:spcBef>
            </a:pPr>
            <a:r>
              <a:rPr lang="en-CA" sz="1400" b="1" dirty="0">
                <a:solidFill>
                  <a:schemeClr val="accent6">
                    <a:lumMod val="50000"/>
                  </a:schemeClr>
                </a:solidFill>
                <a:latin typeface="+mj-lt"/>
              </a:rPr>
              <a:t>A placebo-controlled RCT </a:t>
            </a:r>
            <a:r>
              <a:rPr lang="en-CA" sz="1400" b="1" dirty="0" smtClean="0">
                <a:solidFill>
                  <a:schemeClr val="accent6">
                    <a:lumMod val="50000"/>
                  </a:schemeClr>
                </a:solidFill>
                <a:latin typeface="+mj-lt"/>
              </a:rPr>
              <a:t>evaluating </a:t>
            </a:r>
            <a:r>
              <a:rPr lang="en-CA" sz="1400" b="1" dirty="0">
                <a:solidFill>
                  <a:schemeClr val="accent6">
                    <a:lumMod val="50000"/>
                  </a:schemeClr>
                </a:solidFill>
                <a:latin typeface="+mj-lt"/>
              </a:rPr>
              <a:t>the efficacy of a new drug (Drug X) in decreasing all-cause 28-day mortality in patients with chronic heart failure (multicenter and superiority trial)</a:t>
            </a:r>
          </a:p>
          <a:p>
            <a:pPr>
              <a:spcBef>
                <a:spcPts val="200"/>
              </a:spcBef>
            </a:pPr>
            <a:r>
              <a:rPr lang="en-CA" sz="1400" b="1" dirty="0">
                <a:solidFill>
                  <a:schemeClr val="accent6">
                    <a:lumMod val="50000"/>
                  </a:schemeClr>
                </a:solidFill>
                <a:latin typeface="+mj-lt"/>
              </a:rPr>
              <a:t>Patients and the investigator are blinded to treatment allocation. </a:t>
            </a:r>
          </a:p>
          <a:p>
            <a:pPr>
              <a:spcBef>
                <a:spcPts val="200"/>
              </a:spcBef>
            </a:pPr>
            <a:r>
              <a:rPr lang="en-CA" sz="1400" b="1" dirty="0">
                <a:solidFill>
                  <a:schemeClr val="accent6">
                    <a:lumMod val="50000"/>
                  </a:schemeClr>
                </a:solidFill>
                <a:latin typeface="+mj-lt"/>
              </a:rPr>
              <a:t>Based on a thorough review of the literature, the trial protocol specified the following trial assumptions:</a:t>
            </a:r>
          </a:p>
          <a:p>
            <a:pPr marL="628650" lvl="1" indent="-171450">
              <a:spcBef>
                <a:spcPts val="200"/>
              </a:spcBef>
              <a:buFont typeface="Arial" panose="020B0604020202020204" pitchFamily="34" charset="0"/>
              <a:buChar char="•"/>
            </a:pPr>
            <a:r>
              <a:rPr lang="en-CA" sz="1200" b="1" dirty="0">
                <a:solidFill>
                  <a:schemeClr val="accent6">
                    <a:lumMod val="50000"/>
                  </a:schemeClr>
                </a:solidFill>
                <a:latin typeface="+mj-lt"/>
              </a:rPr>
              <a:t>An assumed control event rate of 35%.</a:t>
            </a:r>
          </a:p>
          <a:p>
            <a:pPr marL="628650" lvl="1" indent="-171450">
              <a:spcBef>
                <a:spcPts val="200"/>
              </a:spcBef>
              <a:buFont typeface="Arial" panose="020B0604020202020204" pitchFamily="34" charset="0"/>
              <a:buChar char="•"/>
            </a:pPr>
            <a:r>
              <a:rPr lang="en-CA" sz="1200" b="1" dirty="0">
                <a:solidFill>
                  <a:schemeClr val="accent6">
                    <a:lumMod val="50000"/>
                  </a:schemeClr>
                </a:solidFill>
                <a:latin typeface="+mj-lt"/>
              </a:rPr>
              <a:t>A hypothesized effect size was a 25% relative risk reduction in 28-day mortality.</a:t>
            </a:r>
          </a:p>
          <a:p>
            <a:pPr marL="628650" lvl="1" indent="-171450">
              <a:spcBef>
                <a:spcPts val="200"/>
              </a:spcBef>
              <a:buFont typeface="Arial" panose="020B0604020202020204" pitchFamily="34" charset="0"/>
              <a:buChar char="•"/>
            </a:pPr>
            <a:r>
              <a:rPr lang="en-CA" sz="1200" b="1" dirty="0">
                <a:solidFill>
                  <a:schemeClr val="accent6">
                    <a:lumMod val="50000"/>
                  </a:schemeClr>
                </a:solidFill>
                <a:latin typeface="+mj-lt"/>
              </a:rPr>
              <a:t>The study was designed to have a power of 90% and an alpha of </a:t>
            </a:r>
            <a:r>
              <a:rPr lang="en-CA" sz="1200" b="1" dirty="0" smtClean="0">
                <a:solidFill>
                  <a:schemeClr val="accent6">
                    <a:lumMod val="50000"/>
                  </a:schemeClr>
                </a:solidFill>
                <a:latin typeface="+mj-lt"/>
              </a:rPr>
              <a:t>0.05, </a:t>
            </a:r>
            <a:r>
              <a:rPr lang="en-CA" sz="1200" b="1" dirty="0">
                <a:solidFill>
                  <a:schemeClr val="accent6">
                    <a:lumMod val="50000"/>
                  </a:schemeClr>
                </a:solidFill>
                <a:latin typeface="+mj-lt"/>
              </a:rPr>
              <a:t>for a planned final enrollment of 1987 patients</a:t>
            </a:r>
            <a:r>
              <a:rPr lang="en-CA" sz="1200" b="1" dirty="0" smtClean="0">
                <a:solidFill>
                  <a:schemeClr val="accent6">
                    <a:lumMod val="50000"/>
                  </a:schemeClr>
                </a:solidFill>
                <a:latin typeface="+mj-lt"/>
              </a:rPr>
              <a:t>.</a:t>
            </a:r>
            <a:endParaRPr lang="en-CA" dirty="0">
              <a:latin typeface="+mj-lt"/>
            </a:endParaRPr>
          </a:p>
        </p:txBody>
      </p:sp>
      <p:sp>
        <p:nvSpPr>
          <p:cNvPr id="7" name="TextBox 6"/>
          <p:cNvSpPr txBox="1"/>
          <p:nvPr/>
        </p:nvSpPr>
        <p:spPr>
          <a:xfrm>
            <a:off x="373380" y="4130965"/>
            <a:ext cx="8481060" cy="548868"/>
          </a:xfrm>
          <a:prstGeom prst="rect">
            <a:avLst/>
          </a:prstGeom>
          <a:solidFill>
            <a:srgbClr val="FFFF00"/>
          </a:solidFill>
        </p:spPr>
        <p:txBody>
          <a:bodyPr wrap="square" rtlCol="0">
            <a:spAutoFit/>
          </a:bodyPr>
          <a:lstStyle/>
          <a:p>
            <a:pPr algn="ctr">
              <a:spcBef>
                <a:spcPts val="200"/>
              </a:spcBef>
            </a:pPr>
            <a:r>
              <a:rPr lang="en-CA" sz="1400" b="1" dirty="0">
                <a:latin typeface="+mj-lt"/>
              </a:rPr>
              <a:t>The trial protocol includes a provision for periodically providing the </a:t>
            </a:r>
            <a:r>
              <a:rPr lang="en-CA" sz="1400" b="1" dirty="0" smtClean="0">
                <a:latin typeface="+mj-lt"/>
              </a:rPr>
              <a:t>PI with </a:t>
            </a:r>
            <a:r>
              <a:rPr lang="en-CA" sz="1400" b="1" dirty="0">
                <a:latin typeface="+mj-lt"/>
              </a:rPr>
              <a:t>the Interim Combined Event Rate</a:t>
            </a:r>
          </a:p>
          <a:p>
            <a:pPr algn="ctr">
              <a:spcBef>
                <a:spcPts val="200"/>
              </a:spcBef>
            </a:pPr>
            <a:r>
              <a:rPr lang="en-CA" sz="1400" b="1" dirty="0">
                <a:latin typeface="+mj-lt"/>
              </a:rPr>
              <a:t>After enrolling 722 participants, the Interim Combined Event Rate is 0.34	</a:t>
            </a:r>
            <a:endParaRPr lang="en-CA" sz="1400" dirty="0">
              <a:latin typeface="+mj-lt"/>
            </a:endParaRPr>
          </a:p>
        </p:txBody>
      </p:sp>
    </p:spTree>
    <p:extLst>
      <p:ext uri="{BB962C8B-B14F-4D97-AF65-F5344CB8AC3E}">
        <p14:creationId xmlns:p14="http://schemas.microsoft.com/office/powerpoint/2010/main" val="2212054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500"/>
                                        <p:tgtEl>
                                          <p:spTgt spid="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Effect transition="in" filter="fade">
                                      <p:cBhvr>
                                        <p:cTn id="32" dur="500"/>
                                        <p:tgtEl>
                                          <p:spTgt spid="6">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500"/>
                                        <p:tgtEl>
                                          <p:spTgt spid="6">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6" end="6"/>
                                            </p:txEl>
                                          </p:spTgt>
                                        </p:tgtEl>
                                        <p:attrNameLst>
                                          <p:attrName>style.visibility</p:attrName>
                                        </p:attrNameLst>
                                      </p:cBhvr>
                                      <p:to>
                                        <p:strVal val="visible"/>
                                      </p:to>
                                    </p:set>
                                    <p:animEffect transition="in" filter="fade">
                                      <p:cBhvr>
                                        <p:cTn id="47" dur="500"/>
                                        <p:tgtEl>
                                          <p:spTgt spid="6">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7">
                                            <p:txEl>
                                              <p:pRg st="0" end="0"/>
                                            </p:txEl>
                                          </p:spTgt>
                                        </p:tgtEl>
                                        <p:attrNameLst>
                                          <p:attrName>style.visibility</p:attrName>
                                        </p:attrNameLst>
                                      </p:cBhvr>
                                      <p:to>
                                        <p:strVal val="visible"/>
                                      </p:to>
                                    </p:set>
                                    <p:animEffect transition="in" filter="fade">
                                      <p:cBhvr>
                                        <p:cTn id="57" dur="500"/>
                                        <p:tgtEl>
                                          <p:spTgt spid="7">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7">
                                            <p:txEl>
                                              <p:pRg st="1" end="1"/>
                                            </p:txEl>
                                          </p:spTgt>
                                        </p:tgtEl>
                                        <p:attrNameLst>
                                          <p:attrName>style.visibility</p:attrName>
                                        </p:attrNameLst>
                                      </p:cBhvr>
                                      <p:to>
                                        <p:strVal val="visible"/>
                                      </p:to>
                                    </p:set>
                                    <p:animEffect transition="in" filter="fade">
                                      <p:cBhvr>
                                        <p:cTn id="6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060" y="114539"/>
            <a:ext cx="8780780" cy="857250"/>
          </a:xfrm>
          <a:solidFill>
            <a:srgbClr val="FFFF00"/>
          </a:solidFill>
        </p:spPr>
        <p:txBody>
          <a:bodyPr/>
          <a:lstStyle/>
          <a:p>
            <a:r>
              <a:rPr lang="en-CA" sz="2400" b="1" dirty="0" smtClean="0">
                <a:solidFill>
                  <a:srgbClr val="0070C0"/>
                </a:solidFill>
              </a:rPr>
              <a:t>This Interim Combined Event Rate of 0.34 is compatible with which of the following conclusions? </a:t>
            </a:r>
            <a:endParaRPr lang="en-CA" sz="2400" b="1" dirty="0">
              <a:solidFill>
                <a:srgbClr val="0070C0"/>
              </a:solidFill>
            </a:endParaRPr>
          </a:p>
        </p:txBody>
      </p:sp>
      <p:sp>
        <p:nvSpPr>
          <p:cNvPr id="4" name="Footer Placeholder 3"/>
          <p:cNvSpPr>
            <a:spLocks noGrp="1"/>
          </p:cNvSpPr>
          <p:nvPr>
            <p:ph type="ftr" sz="quarter" idx="11"/>
          </p:nvPr>
        </p:nvSpPr>
        <p:spPr/>
        <p:txBody>
          <a:bodyPr/>
          <a:lstStyle/>
          <a:p>
            <a:pPr>
              <a:defRPr/>
            </a:pPr>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6</a:t>
            </a:fld>
            <a:endParaRPr lang="en-US" altLang="en-US"/>
          </a:p>
        </p:txBody>
      </p:sp>
      <p:graphicFrame>
        <p:nvGraphicFramePr>
          <p:cNvPr id="9" name="Table 8"/>
          <p:cNvGraphicFramePr>
            <a:graphicFrameLocks noGrp="1"/>
          </p:cNvGraphicFramePr>
          <p:nvPr>
            <p:extLst>
              <p:ext uri="{D42A27DB-BD31-4B8C-83A1-F6EECF244321}">
                <p14:modId xmlns:p14="http://schemas.microsoft.com/office/powerpoint/2010/main" val="1016974404"/>
              </p:ext>
            </p:extLst>
          </p:nvPr>
        </p:nvGraphicFramePr>
        <p:xfrm>
          <a:off x="226060" y="1056640"/>
          <a:ext cx="2898140" cy="1004880"/>
        </p:xfrm>
        <a:graphic>
          <a:graphicData uri="http://schemas.openxmlformats.org/drawingml/2006/table">
            <a:tbl>
              <a:tblPr firstRow="1" bandRow="1">
                <a:tableStyleId>{69CF1AB2-1976-4502-BF36-3FF5EA218861}</a:tableStyleId>
              </a:tblPr>
              <a:tblGrid>
                <a:gridCol w="2898140"/>
              </a:tblGrid>
              <a:tr h="100488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2000" b="1" kern="1200" dirty="0" smtClean="0">
                          <a:solidFill>
                            <a:schemeClr val="accent5">
                              <a:lumMod val="50000"/>
                            </a:schemeClr>
                          </a:solidFill>
                          <a:effectLst/>
                          <a:latin typeface="+mn-lt"/>
                          <a:ea typeface="+mn-ea"/>
                          <a:cs typeface="+mn-cs"/>
                        </a:rPr>
                        <a:t>Drug X is performing </a:t>
                      </a:r>
                      <a:r>
                        <a:rPr lang="en-CA" sz="2000" b="1" u="sng" kern="1200" dirty="0" smtClean="0">
                          <a:solidFill>
                            <a:schemeClr val="accent5">
                              <a:lumMod val="50000"/>
                            </a:schemeClr>
                          </a:solidFill>
                          <a:effectLst/>
                          <a:latin typeface="+mn-lt"/>
                          <a:ea typeface="+mn-ea"/>
                          <a:cs typeface="+mn-cs"/>
                        </a:rPr>
                        <a:t>better</a:t>
                      </a:r>
                      <a:r>
                        <a:rPr lang="en-CA" sz="2000" b="1" kern="1200" dirty="0" smtClean="0">
                          <a:solidFill>
                            <a:schemeClr val="accent5">
                              <a:lumMod val="50000"/>
                            </a:schemeClr>
                          </a:solidFill>
                          <a:effectLst/>
                          <a:latin typeface="+mn-lt"/>
                          <a:ea typeface="+mn-ea"/>
                          <a:cs typeface="+mn-cs"/>
                        </a:rPr>
                        <a:t> than placebo</a:t>
                      </a:r>
                    </a:p>
                  </a:txBody>
                  <a:tcPr anchor="ctr"/>
                </a:tc>
              </a:tr>
            </a:tbl>
          </a:graphicData>
        </a:graphic>
      </p:graphicFrame>
      <p:sp>
        <p:nvSpPr>
          <p:cNvPr id="16" name="TextBox 15"/>
          <p:cNvSpPr txBox="1"/>
          <p:nvPr/>
        </p:nvSpPr>
        <p:spPr>
          <a:xfrm>
            <a:off x="2209800" y="4306788"/>
            <a:ext cx="4343400" cy="461665"/>
          </a:xfrm>
          <a:prstGeom prst="rect">
            <a:avLst/>
          </a:prstGeom>
          <a:solidFill>
            <a:srgbClr val="FFFF00"/>
          </a:solidFill>
        </p:spPr>
        <p:txBody>
          <a:bodyPr wrap="square" rtlCol="0">
            <a:spAutoFit/>
          </a:bodyPr>
          <a:lstStyle/>
          <a:p>
            <a:r>
              <a:rPr lang="en-CA" sz="2400" b="1" dirty="0" smtClean="0">
                <a:solidFill>
                  <a:srgbClr val="C00000"/>
                </a:solidFill>
                <a:latin typeface="+mn-lt"/>
              </a:rPr>
              <a:t>All the above! Very misleading!! </a:t>
            </a:r>
            <a:endParaRPr lang="en-CA" sz="2400" b="1" dirty="0">
              <a:solidFill>
                <a:srgbClr val="C00000"/>
              </a:solidFill>
              <a:latin typeface="+mn-lt"/>
            </a:endParaRPr>
          </a:p>
        </p:txBody>
      </p:sp>
      <p:graphicFrame>
        <p:nvGraphicFramePr>
          <p:cNvPr id="12" name="Table 11"/>
          <p:cNvGraphicFramePr>
            <a:graphicFrameLocks noGrp="1"/>
          </p:cNvGraphicFramePr>
          <p:nvPr>
            <p:extLst>
              <p:ext uri="{D42A27DB-BD31-4B8C-83A1-F6EECF244321}">
                <p14:modId xmlns:p14="http://schemas.microsoft.com/office/powerpoint/2010/main" val="1531085101"/>
              </p:ext>
            </p:extLst>
          </p:nvPr>
        </p:nvGraphicFramePr>
        <p:xfrm>
          <a:off x="3241040" y="1056640"/>
          <a:ext cx="1026160" cy="1004880"/>
        </p:xfrm>
        <a:graphic>
          <a:graphicData uri="http://schemas.openxmlformats.org/drawingml/2006/table">
            <a:tbl>
              <a:tblPr firstRow="1" bandRow="1">
                <a:tableStyleId>{69CF1AB2-1976-4502-BF36-3FF5EA218861}</a:tableStyleId>
              </a:tblPr>
              <a:tblGrid>
                <a:gridCol w="1026160"/>
              </a:tblGrid>
              <a:tr h="1004880">
                <a:tc>
                  <a:txBody>
                    <a:bodyPr/>
                    <a:lstStyle/>
                    <a:p>
                      <a:pPr algn="ctr"/>
                      <a:r>
                        <a:rPr lang="en-CA" sz="2800" b="1" dirty="0" smtClean="0">
                          <a:solidFill>
                            <a:schemeClr val="accent5">
                              <a:lumMod val="50000"/>
                            </a:schemeClr>
                          </a:solidFill>
                        </a:rPr>
                        <a:t>YES </a:t>
                      </a:r>
                      <a:r>
                        <a:rPr lang="en-CA" sz="2800" b="1" dirty="0" smtClean="0">
                          <a:solidFill>
                            <a:schemeClr val="accent5">
                              <a:lumMod val="50000"/>
                            </a:schemeClr>
                          </a:solidFill>
                          <a:sym typeface="Symbol"/>
                        </a:rPr>
                        <a:t></a:t>
                      </a:r>
                      <a:endParaRPr lang="en-CA" sz="2800" b="1" dirty="0">
                        <a:solidFill>
                          <a:schemeClr val="accent5">
                            <a:lumMod val="50000"/>
                          </a:schemeClr>
                        </a:solidFill>
                      </a:endParaRPr>
                    </a:p>
                  </a:txBody>
                  <a:tcPr anchor="ct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4156473469"/>
              </p:ext>
            </p:extLst>
          </p:nvPr>
        </p:nvGraphicFramePr>
        <p:xfrm>
          <a:off x="4328160" y="1055680"/>
          <a:ext cx="4678680" cy="1005840"/>
        </p:xfrm>
        <a:graphic>
          <a:graphicData uri="http://schemas.openxmlformats.org/drawingml/2006/table">
            <a:tbl>
              <a:tblPr firstRow="1" bandRow="1">
                <a:tableStyleId>{69CF1AB2-1976-4502-BF36-3FF5EA218861}</a:tableStyleId>
              </a:tblPr>
              <a:tblGrid>
                <a:gridCol w="4678680"/>
              </a:tblGrid>
              <a:tr h="956960">
                <a:tc>
                  <a:txBody>
                    <a:bodyPr/>
                    <a:lstStyle/>
                    <a:p>
                      <a:pPr marL="0" indent="0">
                        <a:buFont typeface="Arial" panose="020B0604020202020204" pitchFamily="34" charset="0"/>
                        <a:buNone/>
                      </a:pPr>
                      <a:r>
                        <a:rPr lang="en-CA" sz="1200" dirty="0" smtClean="0">
                          <a:solidFill>
                            <a:schemeClr val="accent5">
                              <a:lumMod val="50000"/>
                            </a:schemeClr>
                          </a:solidFill>
                          <a:effectLst/>
                        </a:rPr>
                        <a:t>HOW?</a:t>
                      </a:r>
                      <a:r>
                        <a:rPr lang="en-CA" sz="1200" baseline="0" dirty="0" smtClean="0">
                          <a:solidFill>
                            <a:schemeClr val="accent5">
                              <a:lumMod val="50000"/>
                            </a:schemeClr>
                          </a:solidFill>
                          <a:effectLst/>
                        </a:rPr>
                        <a:t> </a:t>
                      </a:r>
                      <a:endParaRPr lang="en-CA" sz="1200" dirty="0" smtClean="0">
                        <a:solidFill>
                          <a:schemeClr val="accent5">
                            <a:lumMod val="50000"/>
                          </a:schemeClr>
                        </a:solidFill>
                        <a:effectLst/>
                      </a:endParaRPr>
                    </a:p>
                    <a:p>
                      <a:pPr marL="171450" indent="-171450">
                        <a:buFont typeface="Arial" panose="020B0604020202020204" pitchFamily="34" charset="0"/>
                        <a:buChar char="•"/>
                      </a:pPr>
                      <a:r>
                        <a:rPr lang="en-CA" sz="1200" dirty="0" smtClean="0">
                          <a:solidFill>
                            <a:schemeClr val="accent5">
                              <a:lumMod val="50000"/>
                            </a:schemeClr>
                          </a:solidFill>
                          <a:effectLst/>
                        </a:rPr>
                        <a:t>The mortality rate in the placebo group at interim can</a:t>
                      </a:r>
                      <a:r>
                        <a:rPr lang="en-CA" sz="1200" baseline="0" dirty="0" smtClean="0">
                          <a:solidFill>
                            <a:schemeClr val="accent5">
                              <a:lumMod val="50000"/>
                            </a:schemeClr>
                          </a:solidFill>
                          <a:effectLst/>
                        </a:rPr>
                        <a:t> be </a:t>
                      </a:r>
                      <a:r>
                        <a:rPr lang="en-CA" sz="1200" dirty="0" smtClean="0">
                          <a:solidFill>
                            <a:srgbClr val="C00000"/>
                          </a:solidFill>
                          <a:effectLst/>
                        </a:rPr>
                        <a:t>0.389</a:t>
                      </a:r>
                      <a:r>
                        <a:rPr lang="en-CA" sz="1200" baseline="0" dirty="0" smtClean="0">
                          <a:solidFill>
                            <a:schemeClr val="accent5">
                              <a:lumMod val="50000"/>
                            </a:schemeClr>
                          </a:solidFill>
                          <a:effectLst/>
                        </a:rPr>
                        <a:t> </a:t>
                      </a:r>
                      <a:r>
                        <a:rPr lang="en-CA" sz="1200" dirty="0" smtClean="0">
                          <a:solidFill>
                            <a:schemeClr val="accent5">
                              <a:lumMod val="50000"/>
                            </a:schemeClr>
                          </a:solidFill>
                          <a:effectLst/>
                        </a:rPr>
                        <a:t>AND</a:t>
                      </a:r>
                    </a:p>
                    <a:p>
                      <a:pPr marL="171450" indent="-171450">
                        <a:buFont typeface="Arial" panose="020B0604020202020204" pitchFamily="34" charset="0"/>
                        <a:buChar char="•"/>
                      </a:pPr>
                      <a:r>
                        <a:rPr lang="en-CA" sz="1200" dirty="0" smtClean="0">
                          <a:solidFill>
                            <a:schemeClr val="accent5">
                              <a:lumMod val="50000"/>
                            </a:schemeClr>
                          </a:solidFill>
                          <a:effectLst/>
                        </a:rPr>
                        <a:t>The mortality rate in the Drug X group at interim can be </a:t>
                      </a:r>
                      <a:r>
                        <a:rPr lang="en-CA" sz="1200" dirty="0" smtClean="0">
                          <a:solidFill>
                            <a:srgbClr val="C00000"/>
                          </a:solidFill>
                          <a:effectLst/>
                        </a:rPr>
                        <a:t>0.291</a:t>
                      </a:r>
                    </a:p>
                    <a:p>
                      <a:pPr marL="171450" indent="-171450">
                        <a:buFont typeface="Arial" panose="020B0604020202020204" pitchFamily="34" charset="0"/>
                        <a:buChar char="•"/>
                      </a:pPr>
                      <a:r>
                        <a:rPr lang="en-CA" sz="1200" kern="1200" dirty="0" smtClean="0">
                          <a:solidFill>
                            <a:schemeClr val="accent5">
                              <a:lumMod val="50000"/>
                            </a:schemeClr>
                          </a:solidFill>
                          <a:effectLst/>
                          <a:latin typeface="+mn-lt"/>
                          <a:ea typeface="+mn-ea"/>
                          <a:cs typeface="+mn-cs"/>
                        </a:rPr>
                        <a:t>25% relative risk reduction</a:t>
                      </a:r>
                    </a:p>
                    <a:p>
                      <a:pPr marL="171450" indent="-171450">
                        <a:buFont typeface="Arial" panose="020B0604020202020204" pitchFamily="34" charset="0"/>
                        <a:buChar char="•"/>
                      </a:pPr>
                      <a:r>
                        <a:rPr lang="en-CA" sz="1200" dirty="0" smtClean="0">
                          <a:solidFill>
                            <a:schemeClr val="accent5">
                              <a:lumMod val="50000"/>
                            </a:schemeClr>
                          </a:solidFill>
                        </a:rPr>
                        <a:t>GOOD NEWS </a:t>
                      </a:r>
                      <a:r>
                        <a:rPr lang="en-CA" sz="1200" dirty="0" smtClean="0">
                          <a:solidFill>
                            <a:schemeClr val="accent5">
                              <a:lumMod val="50000"/>
                            </a:schemeClr>
                          </a:solidFill>
                          <a:sym typeface="Wingdings" panose="05000000000000000000" pitchFamily="2" charset="2"/>
                        </a:rPr>
                        <a:t> What you hoped for</a:t>
                      </a:r>
                      <a:endParaRPr lang="en-CA" sz="1200" dirty="0">
                        <a:solidFill>
                          <a:schemeClr val="accent5">
                            <a:lumMod val="50000"/>
                          </a:schemeClr>
                        </a:solidFill>
                      </a:endParaRPr>
                    </a:p>
                  </a:txBody>
                  <a:tcPr anchor="ct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3707740469"/>
              </p:ext>
            </p:extLst>
          </p:nvPr>
        </p:nvGraphicFramePr>
        <p:xfrm>
          <a:off x="226060" y="2153920"/>
          <a:ext cx="2898140" cy="1005840"/>
        </p:xfrm>
        <a:graphic>
          <a:graphicData uri="http://schemas.openxmlformats.org/drawingml/2006/table">
            <a:tbl>
              <a:tblPr firstRow="1" bandRow="1">
                <a:tableStyleId>{69CF1AB2-1976-4502-BF36-3FF5EA218861}</a:tableStyleId>
              </a:tblPr>
              <a:tblGrid>
                <a:gridCol w="2898140"/>
              </a:tblGrid>
              <a:tr h="100488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2000" b="1" kern="1200" dirty="0" smtClean="0">
                          <a:solidFill>
                            <a:schemeClr val="accent1">
                              <a:lumMod val="50000"/>
                            </a:schemeClr>
                          </a:solidFill>
                          <a:effectLst/>
                          <a:latin typeface="+mn-lt"/>
                          <a:ea typeface="+mn-ea"/>
                          <a:cs typeface="+mn-cs"/>
                        </a:rPr>
                        <a:t>Drug X is performing about the </a:t>
                      </a:r>
                      <a:r>
                        <a:rPr lang="en-CA" sz="2000" b="1" u="sng" kern="1200" dirty="0" smtClean="0">
                          <a:solidFill>
                            <a:schemeClr val="accent1">
                              <a:lumMod val="50000"/>
                            </a:schemeClr>
                          </a:solidFill>
                          <a:effectLst/>
                          <a:latin typeface="+mn-lt"/>
                          <a:ea typeface="+mn-ea"/>
                          <a:cs typeface="+mn-cs"/>
                        </a:rPr>
                        <a:t>same</a:t>
                      </a:r>
                      <a:r>
                        <a:rPr lang="en-CA" sz="2000" b="1" kern="1200" dirty="0" smtClean="0">
                          <a:solidFill>
                            <a:schemeClr val="accent1">
                              <a:lumMod val="50000"/>
                            </a:schemeClr>
                          </a:solidFill>
                          <a:effectLst/>
                          <a:latin typeface="+mn-lt"/>
                          <a:ea typeface="+mn-ea"/>
                          <a:cs typeface="+mn-cs"/>
                        </a:rPr>
                        <a:t> as</a:t>
                      </a:r>
                      <a:r>
                        <a:rPr lang="en-CA" sz="2000" b="1" kern="1200" baseline="0" dirty="0" smtClean="0">
                          <a:solidFill>
                            <a:schemeClr val="accent1">
                              <a:lumMod val="50000"/>
                            </a:schemeClr>
                          </a:solidFill>
                          <a:effectLst/>
                          <a:latin typeface="+mn-lt"/>
                          <a:ea typeface="+mn-ea"/>
                          <a:cs typeface="+mn-cs"/>
                        </a:rPr>
                        <a:t> the placebo</a:t>
                      </a:r>
                      <a:endParaRPr lang="en-CA" sz="2000" b="1" kern="1200" dirty="0" smtClean="0">
                        <a:solidFill>
                          <a:schemeClr val="accent1">
                            <a:lumMod val="50000"/>
                          </a:schemeClr>
                        </a:solidFill>
                        <a:effectLst/>
                        <a:latin typeface="+mn-lt"/>
                        <a:ea typeface="+mn-ea"/>
                        <a:cs typeface="+mn-cs"/>
                      </a:endParaRPr>
                    </a:p>
                  </a:txBody>
                  <a:tcPr anchor="ct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516570654"/>
              </p:ext>
            </p:extLst>
          </p:nvPr>
        </p:nvGraphicFramePr>
        <p:xfrm>
          <a:off x="3241040" y="2153920"/>
          <a:ext cx="1026160" cy="1004880"/>
        </p:xfrm>
        <a:graphic>
          <a:graphicData uri="http://schemas.openxmlformats.org/drawingml/2006/table">
            <a:tbl>
              <a:tblPr firstRow="1" bandRow="1">
                <a:tableStyleId>{69CF1AB2-1976-4502-BF36-3FF5EA218861}</a:tableStyleId>
              </a:tblPr>
              <a:tblGrid>
                <a:gridCol w="1026160"/>
              </a:tblGrid>
              <a:tr h="1004880">
                <a:tc>
                  <a:txBody>
                    <a:bodyPr/>
                    <a:lstStyle/>
                    <a:p>
                      <a:pPr algn="ctr"/>
                      <a:r>
                        <a:rPr lang="en-CA" sz="2800" b="1" dirty="0" smtClean="0">
                          <a:solidFill>
                            <a:schemeClr val="accent1">
                              <a:lumMod val="50000"/>
                            </a:schemeClr>
                          </a:solidFill>
                        </a:rPr>
                        <a:t>YES </a:t>
                      </a:r>
                      <a:r>
                        <a:rPr lang="en-CA" sz="2800" b="1" dirty="0" smtClean="0">
                          <a:solidFill>
                            <a:schemeClr val="accent1">
                              <a:lumMod val="50000"/>
                            </a:schemeClr>
                          </a:solidFill>
                          <a:sym typeface="Symbol"/>
                        </a:rPr>
                        <a:t></a:t>
                      </a:r>
                      <a:endParaRPr lang="en-CA" sz="2800" b="1" dirty="0">
                        <a:solidFill>
                          <a:schemeClr val="accent1">
                            <a:lumMod val="50000"/>
                          </a:schemeClr>
                        </a:solidFill>
                      </a:endParaRPr>
                    </a:p>
                  </a:txBody>
                  <a:tcPr anchor="ctr"/>
                </a:tc>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245905432"/>
              </p:ext>
            </p:extLst>
          </p:nvPr>
        </p:nvGraphicFramePr>
        <p:xfrm>
          <a:off x="4328160" y="2152960"/>
          <a:ext cx="4678680" cy="1005840"/>
        </p:xfrm>
        <a:graphic>
          <a:graphicData uri="http://schemas.openxmlformats.org/drawingml/2006/table">
            <a:tbl>
              <a:tblPr firstRow="1" bandRow="1">
                <a:tableStyleId>{69CF1AB2-1976-4502-BF36-3FF5EA218861}</a:tableStyleId>
              </a:tblPr>
              <a:tblGrid>
                <a:gridCol w="4678680"/>
              </a:tblGrid>
              <a:tr h="956960">
                <a:tc>
                  <a:txBody>
                    <a:bodyPr/>
                    <a:lstStyle/>
                    <a:p>
                      <a:pPr marL="0" indent="0">
                        <a:buFont typeface="Arial" panose="020B0604020202020204" pitchFamily="34" charset="0"/>
                        <a:buNone/>
                      </a:pPr>
                      <a:r>
                        <a:rPr lang="en-CA" sz="1200" dirty="0" smtClean="0">
                          <a:solidFill>
                            <a:schemeClr val="accent1">
                              <a:lumMod val="50000"/>
                            </a:schemeClr>
                          </a:solidFill>
                          <a:effectLst/>
                        </a:rPr>
                        <a:t>HOW?</a:t>
                      </a:r>
                      <a:r>
                        <a:rPr lang="en-CA" sz="1200" baseline="0" dirty="0" smtClean="0">
                          <a:solidFill>
                            <a:schemeClr val="accent1">
                              <a:lumMod val="50000"/>
                            </a:schemeClr>
                          </a:solidFill>
                          <a:effectLst/>
                        </a:rPr>
                        <a:t> </a:t>
                      </a:r>
                    </a:p>
                    <a:p>
                      <a:pPr marL="171450" indent="-171450">
                        <a:buFont typeface="Arial" panose="020B0604020202020204" pitchFamily="34" charset="0"/>
                        <a:buChar char="•"/>
                      </a:pPr>
                      <a:r>
                        <a:rPr lang="en-CA" sz="1200" dirty="0" smtClean="0">
                          <a:solidFill>
                            <a:schemeClr val="accent1">
                              <a:lumMod val="50000"/>
                            </a:schemeClr>
                          </a:solidFill>
                          <a:effectLst/>
                        </a:rPr>
                        <a:t>The mortality rate in the placebo group at interim can be </a:t>
                      </a:r>
                      <a:r>
                        <a:rPr lang="en-CA" sz="1200" dirty="0" smtClean="0">
                          <a:solidFill>
                            <a:srgbClr val="C00000"/>
                          </a:solidFill>
                          <a:effectLst/>
                        </a:rPr>
                        <a:t>0.343</a:t>
                      </a:r>
                      <a:r>
                        <a:rPr lang="en-CA" sz="1200" dirty="0" smtClean="0">
                          <a:solidFill>
                            <a:schemeClr val="accent1">
                              <a:lumMod val="50000"/>
                            </a:schemeClr>
                          </a:solidFill>
                          <a:effectLst/>
                        </a:rPr>
                        <a:t> AND</a:t>
                      </a:r>
                    </a:p>
                    <a:p>
                      <a:pPr marL="171450" indent="-171450">
                        <a:buFont typeface="Arial" panose="020B0604020202020204" pitchFamily="34" charset="0"/>
                        <a:buChar char="•"/>
                      </a:pPr>
                      <a:r>
                        <a:rPr lang="en-CA" sz="1200" dirty="0" smtClean="0">
                          <a:solidFill>
                            <a:schemeClr val="accent1">
                              <a:lumMod val="50000"/>
                            </a:schemeClr>
                          </a:solidFill>
                          <a:effectLst/>
                        </a:rPr>
                        <a:t>The mortality rate in the Drug X group at interim can</a:t>
                      </a:r>
                      <a:r>
                        <a:rPr lang="en-CA" sz="1200" baseline="0" dirty="0" smtClean="0">
                          <a:solidFill>
                            <a:schemeClr val="accent1">
                              <a:lumMod val="50000"/>
                            </a:schemeClr>
                          </a:solidFill>
                          <a:effectLst/>
                        </a:rPr>
                        <a:t> be </a:t>
                      </a:r>
                      <a:r>
                        <a:rPr lang="en-CA" sz="1200" dirty="0" smtClean="0">
                          <a:solidFill>
                            <a:srgbClr val="C00000"/>
                          </a:solidFill>
                          <a:effectLst/>
                        </a:rPr>
                        <a:t>0.337</a:t>
                      </a:r>
                    </a:p>
                    <a:p>
                      <a:pPr marL="171450" indent="-171450">
                        <a:buFont typeface="Arial" panose="020B0604020202020204" pitchFamily="34" charset="0"/>
                        <a:buChar char="•"/>
                      </a:pPr>
                      <a:r>
                        <a:rPr lang="en-CA" sz="1200" dirty="0" smtClean="0">
                          <a:solidFill>
                            <a:schemeClr val="accent1">
                              <a:lumMod val="50000"/>
                            </a:schemeClr>
                          </a:solidFill>
                          <a:effectLst/>
                        </a:rPr>
                        <a:t>2% relative risk reduction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smtClean="0">
                          <a:solidFill>
                            <a:schemeClr val="accent1">
                              <a:lumMod val="50000"/>
                            </a:schemeClr>
                          </a:solidFill>
                          <a:effectLst/>
                          <a:latin typeface="+mn-lt"/>
                          <a:ea typeface="+mn-ea"/>
                          <a:cs typeface="+mn-cs"/>
                        </a:rPr>
                        <a:t>BAD NEWS </a:t>
                      </a:r>
                      <a:r>
                        <a:rPr lang="en-CA" sz="1200" kern="1200" dirty="0" smtClean="0">
                          <a:solidFill>
                            <a:schemeClr val="accent1">
                              <a:lumMod val="50000"/>
                            </a:schemeClr>
                          </a:solidFill>
                          <a:effectLst/>
                          <a:latin typeface="+mn-lt"/>
                          <a:ea typeface="+mn-ea"/>
                          <a:cs typeface="+mn-cs"/>
                          <a:sym typeface="Wingdings" panose="05000000000000000000" pitchFamily="2" charset="2"/>
                        </a:rPr>
                        <a:t> Not what</a:t>
                      </a:r>
                      <a:r>
                        <a:rPr lang="en-CA" sz="1200" kern="1200" baseline="0" dirty="0" smtClean="0">
                          <a:solidFill>
                            <a:schemeClr val="accent1">
                              <a:lumMod val="50000"/>
                            </a:schemeClr>
                          </a:solidFill>
                          <a:effectLst/>
                          <a:latin typeface="+mn-lt"/>
                          <a:ea typeface="+mn-ea"/>
                          <a:cs typeface="+mn-cs"/>
                          <a:sym typeface="Wingdings" panose="05000000000000000000" pitchFamily="2" charset="2"/>
                        </a:rPr>
                        <a:t> you hoped for</a:t>
                      </a:r>
                      <a:endParaRPr lang="en-CA" sz="1200" kern="1200" dirty="0" smtClean="0">
                        <a:solidFill>
                          <a:schemeClr val="accent1">
                            <a:lumMod val="50000"/>
                          </a:schemeClr>
                        </a:solidFill>
                        <a:effectLst/>
                        <a:latin typeface="+mn-lt"/>
                        <a:ea typeface="+mn-ea"/>
                        <a:cs typeface="+mn-cs"/>
                      </a:endParaRPr>
                    </a:p>
                  </a:txBody>
                  <a:tcPr anchor="ctr"/>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097094242"/>
              </p:ext>
            </p:extLst>
          </p:nvPr>
        </p:nvGraphicFramePr>
        <p:xfrm>
          <a:off x="233680" y="3225800"/>
          <a:ext cx="2898140" cy="1004880"/>
        </p:xfrm>
        <a:graphic>
          <a:graphicData uri="http://schemas.openxmlformats.org/drawingml/2006/table">
            <a:tbl>
              <a:tblPr firstRow="1" bandRow="1">
                <a:tableStyleId>{69CF1AB2-1976-4502-BF36-3FF5EA218861}</a:tableStyleId>
              </a:tblPr>
              <a:tblGrid>
                <a:gridCol w="2898140"/>
              </a:tblGrid>
              <a:tr h="100488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2000" b="1" kern="1200" dirty="0" smtClean="0">
                          <a:solidFill>
                            <a:schemeClr val="accent6">
                              <a:lumMod val="50000"/>
                            </a:schemeClr>
                          </a:solidFill>
                          <a:effectLst/>
                          <a:latin typeface="+mn-lt"/>
                          <a:ea typeface="+mn-ea"/>
                          <a:cs typeface="+mn-cs"/>
                        </a:rPr>
                        <a:t>Drug X is performing </a:t>
                      </a:r>
                      <a:r>
                        <a:rPr lang="en-CA" sz="2000" b="1" u="sng" kern="1200" dirty="0" smtClean="0">
                          <a:solidFill>
                            <a:schemeClr val="accent6">
                              <a:lumMod val="50000"/>
                            </a:schemeClr>
                          </a:solidFill>
                          <a:effectLst/>
                          <a:latin typeface="+mn-lt"/>
                          <a:ea typeface="+mn-ea"/>
                          <a:cs typeface="+mn-cs"/>
                        </a:rPr>
                        <a:t>worse</a:t>
                      </a:r>
                      <a:r>
                        <a:rPr lang="en-CA" sz="2000" b="1" kern="1200" dirty="0" smtClean="0">
                          <a:solidFill>
                            <a:schemeClr val="accent6">
                              <a:lumMod val="50000"/>
                            </a:schemeClr>
                          </a:solidFill>
                          <a:effectLst/>
                          <a:latin typeface="+mn-lt"/>
                          <a:ea typeface="+mn-ea"/>
                          <a:cs typeface="+mn-cs"/>
                        </a:rPr>
                        <a:t> than placebo </a:t>
                      </a:r>
                    </a:p>
                  </a:txBody>
                  <a:tcPr anchor="ctr"/>
                </a:tc>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502767734"/>
              </p:ext>
            </p:extLst>
          </p:nvPr>
        </p:nvGraphicFramePr>
        <p:xfrm>
          <a:off x="3248660" y="3225800"/>
          <a:ext cx="1026160" cy="1004880"/>
        </p:xfrm>
        <a:graphic>
          <a:graphicData uri="http://schemas.openxmlformats.org/drawingml/2006/table">
            <a:tbl>
              <a:tblPr firstRow="1" bandRow="1">
                <a:tableStyleId>{69CF1AB2-1976-4502-BF36-3FF5EA218861}</a:tableStyleId>
              </a:tblPr>
              <a:tblGrid>
                <a:gridCol w="1026160"/>
              </a:tblGrid>
              <a:tr h="1004880">
                <a:tc>
                  <a:txBody>
                    <a:bodyPr/>
                    <a:lstStyle/>
                    <a:p>
                      <a:pPr algn="ctr"/>
                      <a:r>
                        <a:rPr lang="en-CA" sz="2800" b="1" dirty="0" smtClean="0">
                          <a:solidFill>
                            <a:schemeClr val="accent6">
                              <a:lumMod val="50000"/>
                            </a:schemeClr>
                          </a:solidFill>
                        </a:rPr>
                        <a:t>YES </a:t>
                      </a:r>
                      <a:r>
                        <a:rPr lang="en-CA" sz="2800" b="1" dirty="0" smtClean="0">
                          <a:solidFill>
                            <a:schemeClr val="accent6">
                              <a:lumMod val="50000"/>
                            </a:schemeClr>
                          </a:solidFill>
                          <a:sym typeface="Symbol"/>
                        </a:rPr>
                        <a:t></a:t>
                      </a:r>
                      <a:endParaRPr lang="en-CA" sz="1100" b="1" dirty="0">
                        <a:solidFill>
                          <a:schemeClr val="accent6">
                            <a:lumMod val="50000"/>
                          </a:schemeClr>
                        </a:solidFill>
                      </a:endParaRPr>
                    </a:p>
                  </a:txBody>
                  <a:tcPr anchor="ctr"/>
                </a:tc>
              </a:tr>
            </a:tbl>
          </a:graphicData>
        </a:graphic>
      </p:graphicFrame>
      <p:graphicFrame>
        <p:nvGraphicFramePr>
          <p:cNvPr id="20" name="Table 19"/>
          <p:cNvGraphicFramePr>
            <a:graphicFrameLocks noGrp="1"/>
          </p:cNvGraphicFramePr>
          <p:nvPr>
            <p:extLst>
              <p:ext uri="{D42A27DB-BD31-4B8C-83A1-F6EECF244321}">
                <p14:modId xmlns:p14="http://schemas.microsoft.com/office/powerpoint/2010/main" val="1886561398"/>
              </p:ext>
            </p:extLst>
          </p:nvPr>
        </p:nvGraphicFramePr>
        <p:xfrm>
          <a:off x="4335780" y="3224840"/>
          <a:ext cx="4678680" cy="1005840"/>
        </p:xfrm>
        <a:graphic>
          <a:graphicData uri="http://schemas.openxmlformats.org/drawingml/2006/table">
            <a:tbl>
              <a:tblPr firstRow="1" bandRow="1">
                <a:tableStyleId>{69CF1AB2-1976-4502-BF36-3FF5EA218861}</a:tableStyleId>
              </a:tblPr>
              <a:tblGrid>
                <a:gridCol w="4678680"/>
              </a:tblGrid>
              <a:tr h="956960">
                <a:tc>
                  <a:txBody>
                    <a:bodyPr/>
                    <a:lstStyle/>
                    <a:p>
                      <a:pPr marL="0" indent="0">
                        <a:buFont typeface="Arial" panose="020B0604020202020204" pitchFamily="34" charset="0"/>
                        <a:buNone/>
                      </a:pPr>
                      <a:r>
                        <a:rPr lang="en-CA" sz="1200" dirty="0" smtClean="0">
                          <a:solidFill>
                            <a:schemeClr val="accent6">
                              <a:lumMod val="50000"/>
                            </a:schemeClr>
                          </a:solidFill>
                          <a:effectLst/>
                        </a:rPr>
                        <a:t>HOW?</a:t>
                      </a:r>
                      <a:r>
                        <a:rPr lang="en-CA" sz="1200" baseline="0" dirty="0" smtClean="0">
                          <a:solidFill>
                            <a:schemeClr val="accent6">
                              <a:lumMod val="50000"/>
                            </a:schemeClr>
                          </a:solidFill>
                          <a:effectLst/>
                        </a:rPr>
                        <a:t> </a:t>
                      </a:r>
                    </a:p>
                    <a:p>
                      <a:pPr marL="171450" indent="-171450">
                        <a:buFont typeface="Arial" panose="020B0604020202020204" pitchFamily="34" charset="0"/>
                        <a:buChar char="•"/>
                      </a:pPr>
                      <a:r>
                        <a:rPr lang="en-CA" sz="1200" dirty="0" smtClean="0">
                          <a:solidFill>
                            <a:schemeClr val="accent6">
                              <a:lumMod val="50000"/>
                            </a:schemeClr>
                          </a:solidFill>
                          <a:effectLst/>
                        </a:rPr>
                        <a:t>The mortality rate in the placebo group at interim can be </a:t>
                      </a:r>
                      <a:r>
                        <a:rPr lang="en-CA" sz="1200" dirty="0" smtClean="0">
                          <a:solidFill>
                            <a:srgbClr val="C00000"/>
                          </a:solidFill>
                          <a:effectLst/>
                        </a:rPr>
                        <a:t>0.291</a:t>
                      </a:r>
                      <a:r>
                        <a:rPr lang="en-CA" sz="1200" dirty="0" smtClean="0">
                          <a:solidFill>
                            <a:schemeClr val="accent6">
                              <a:lumMod val="50000"/>
                            </a:schemeClr>
                          </a:solidFill>
                          <a:effectLst/>
                        </a:rPr>
                        <a:t> AND</a:t>
                      </a:r>
                    </a:p>
                    <a:p>
                      <a:pPr marL="171450" indent="-171450">
                        <a:buFont typeface="Arial" panose="020B0604020202020204" pitchFamily="34" charset="0"/>
                        <a:buChar char="•"/>
                      </a:pPr>
                      <a:r>
                        <a:rPr lang="en-CA" sz="1200" dirty="0" smtClean="0">
                          <a:solidFill>
                            <a:schemeClr val="accent6">
                              <a:lumMod val="50000"/>
                            </a:schemeClr>
                          </a:solidFill>
                          <a:effectLst/>
                        </a:rPr>
                        <a:t>The mortality rate in the Drug X group at interim can</a:t>
                      </a:r>
                      <a:r>
                        <a:rPr lang="en-CA" sz="1200" baseline="0" dirty="0" smtClean="0">
                          <a:solidFill>
                            <a:schemeClr val="accent6">
                              <a:lumMod val="50000"/>
                            </a:schemeClr>
                          </a:solidFill>
                          <a:effectLst/>
                        </a:rPr>
                        <a:t> be </a:t>
                      </a:r>
                      <a:r>
                        <a:rPr lang="en-CA" sz="1200" dirty="0" smtClean="0">
                          <a:solidFill>
                            <a:srgbClr val="C00000"/>
                          </a:solidFill>
                          <a:effectLst/>
                        </a:rPr>
                        <a:t>0.389</a:t>
                      </a:r>
                      <a:endParaRPr lang="en-CA" sz="1200" dirty="0" smtClean="0">
                        <a:solidFill>
                          <a:schemeClr val="accent6">
                            <a:lumMod val="50000"/>
                          </a:schemeClr>
                        </a:solidFill>
                        <a:effectLst/>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smtClean="0">
                          <a:solidFill>
                            <a:schemeClr val="accent6">
                              <a:lumMod val="50000"/>
                            </a:schemeClr>
                          </a:solidFill>
                          <a:effectLst/>
                          <a:latin typeface="+mn-lt"/>
                          <a:ea typeface="+mn-ea"/>
                          <a:cs typeface="+mn-cs"/>
                        </a:rPr>
                        <a:t>25% relative risk increase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smtClean="0">
                          <a:solidFill>
                            <a:schemeClr val="accent6">
                              <a:lumMod val="50000"/>
                            </a:schemeClr>
                          </a:solidFill>
                          <a:effectLst/>
                          <a:latin typeface="+mn-lt"/>
                          <a:ea typeface="+mn-ea"/>
                          <a:cs typeface="+mn-cs"/>
                        </a:rPr>
                        <a:t>WORSE</a:t>
                      </a:r>
                      <a:r>
                        <a:rPr lang="en-CA" sz="1200" kern="1200" baseline="0" dirty="0" smtClean="0">
                          <a:solidFill>
                            <a:schemeClr val="accent6">
                              <a:lumMod val="50000"/>
                            </a:schemeClr>
                          </a:solidFill>
                          <a:effectLst/>
                          <a:latin typeface="+mn-lt"/>
                          <a:ea typeface="+mn-ea"/>
                          <a:cs typeface="+mn-cs"/>
                        </a:rPr>
                        <a:t> </a:t>
                      </a:r>
                      <a:r>
                        <a:rPr lang="en-CA" sz="1200" kern="1200" dirty="0" smtClean="0">
                          <a:solidFill>
                            <a:schemeClr val="accent6">
                              <a:lumMod val="50000"/>
                            </a:schemeClr>
                          </a:solidFill>
                          <a:effectLst/>
                          <a:latin typeface="+mn-lt"/>
                          <a:ea typeface="+mn-ea"/>
                          <a:cs typeface="+mn-cs"/>
                        </a:rPr>
                        <a:t>NEWS </a:t>
                      </a:r>
                      <a:r>
                        <a:rPr lang="en-CA" sz="1200" kern="1200" dirty="0" smtClean="0">
                          <a:solidFill>
                            <a:schemeClr val="accent6">
                              <a:lumMod val="50000"/>
                            </a:schemeClr>
                          </a:solidFill>
                          <a:effectLst/>
                          <a:latin typeface="+mn-lt"/>
                          <a:ea typeface="+mn-ea"/>
                          <a:cs typeface="+mn-cs"/>
                          <a:sym typeface="Wingdings" panose="05000000000000000000" pitchFamily="2" charset="2"/>
                        </a:rPr>
                        <a:t> Really</a:t>
                      </a:r>
                      <a:r>
                        <a:rPr lang="en-CA" sz="1200" kern="1200" baseline="0" dirty="0" smtClean="0">
                          <a:solidFill>
                            <a:schemeClr val="accent6">
                              <a:lumMod val="50000"/>
                            </a:schemeClr>
                          </a:solidFill>
                          <a:effectLst/>
                          <a:latin typeface="+mn-lt"/>
                          <a:ea typeface="+mn-ea"/>
                          <a:cs typeface="+mn-cs"/>
                          <a:sym typeface="Wingdings" panose="05000000000000000000" pitchFamily="2" charset="2"/>
                        </a:rPr>
                        <a:t> not what you hoped for</a:t>
                      </a:r>
                      <a:endParaRPr lang="en-CA" sz="1200" kern="1200" dirty="0" smtClean="0">
                        <a:solidFill>
                          <a:schemeClr val="accent6">
                            <a:lumMod val="50000"/>
                          </a:schemeClr>
                        </a:solidFill>
                        <a:effectLst/>
                        <a:latin typeface="+mn-lt"/>
                        <a:ea typeface="+mn-ea"/>
                        <a:cs typeface="+mn-cs"/>
                      </a:endParaRPr>
                    </a:p>
                  </a:txBody>
                  <a:tcPr anchor="ctr"/>
                </a:tc>
              </a:tr>
            </a:tbl>
          </a:graphicData>
        </a:graphic>
      </p:graphicFrame>
      <p:graphicFrame>
        <p:nvGraphicFramePr>
          <p:cNvPr id="24" name="Table 23"/>
          <p:cNvGraphicFramePr>
            <a:graphicFrameLocks noGrp="1"/>
          </p:cNvGraphicFramePr>
          <p:nvPr>
            <p:extLst>
              <p:ext uri="{D42A27DB-BD31-4B8C-83A1-F6EECF244321}">
                <p14:modId xmlns:p14="http://schemas.microsoft.com/office/powerpoint/2010/main" val="151804267"/>
              </p:ext>
            </p:extLst>
          </p:nvPr>
        </p:nvGraphicFramePr>
        <p:xfrm>
          <a:off x="226061" y="1064260"/>
          <a:ext cx="8788399" cy="1005840"/>
        </p:xfrm>
        <a:graphic>
          <a:graphicData uri="http://schemas.openxmlformats.org/drawingml/2006/table">
            <a:tbl>
              <a:tblPr firstRow="1" bandRow="1">
                <a:tableStyleId>{69CF1AB2-1976-4502-BF36-3FF5EA218861}</a:tableStyleId>
              </a:tblPr>
              <a:tblGrid>
                <a:gridCol w="2929466"/>
                <a:gridCol w="1096433"/>
                <a:gridCol w="4762500"/>
              </a:tblGrid>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2000" b="1" kern="1200" dirty="0" smtClean="0">
                          <a:solidFill>
                            <a:schemeClr val="accent5">
                              <a:lumMod val="50000"/>
                            </a:schemeClr>
                          </a:solidFill>
                          <a:effectLst/>
                          <a:latin typeface="+mn-lt"/>
                          <a:ea typeface="+mn-ea"/>
                          <a:cs typeface="+mn-cs"/>
                        </a:rPr>
                        <a:t>Drug X is performing </a:t>
                      </a:r>
                      <a:r>
                        <a:rPr lang="en-CA" sz="2000" b="1" u="sng" kern="1200" dirty="0" smtClean="0">
                          <a:solidFill>
                            <a:schemeClr val="accent5">
                              <a:lumMod val="50000"/>
                            </a:schemeClr>
                          </a:solidFill>
                          <a:effectLst/>
                          <a:latin typeface="+mn-lt"/>
                          <a:ea typeface="+mn-ea"/>
                          <a:cs typeface="+mn-cs"/>
                        </a:rPr>
                        <a:t>better</a:t>
                      </a:r>
                      <a:r>
                        <a:rPr lang="en-CA" sz="2000" b="1" kern="1200" dirty="0" smtClean="0">
                          <a:solidFill>
                            <a:schemeClr val="accent5">
                              <a:lumMod val="50000"/>
                            </a:schemeClr>
                          </a:solidFill>
                          <a:effectLst/>
                          <a:latin typeface="+mn-lt"/>
                          <a:ea typeface="+mn-ea"/>
                          <a:cs typeface="+mn-cs"/>
                        </a:rPr>
                        <a:t> than placebo</a:t>
                      </a:r>
                    </a:p>
                  </a:txBody>
                  <a:tcPr anchor="ctr"/>
                </a:tc>
                <a:tc>
                  <a:txBody>
                    <a:bodyPr/>
                    <a:lstStyle/>
                    <a:p>
                      <a:pPr algn="ctr"/>
                      <a:r>
                        <a:rPr lang="en-CA" sz="2800" b="1" dirty="0" smtClean="0">
                          <a:solidFill>
                            <a:schemeClr val="accent5">
                              <a:lumMod val="50000"/>
                            </a:schemeClr>
                          </a:solidFill>
                        </a:rPr>
                        <a:t>YES </a:t>
                      </a:r>
                      <a:r>
                        <a:rPr lang="en-CA" sz="2800" b="1" dirty="0" smtClean="0">
                          <a:solidFill>
                            <a:schemeClr val="accent5">
                              <a:lumMod val="50000"/>
                            </a:schemeClr>
                          </a:solidFill>
                          <a:sym typeface="Symbol"/>
                        </a:rPr>
                        <a:t></a:t>
                      </a:r>
                      <a:endParaRPr lang="en-CA" sz="1100" b="1" dirty="0">
                        <a:solidFill>
                          <a:schemeClr val="accent5">
                            <a:lumMod val="50000"/>
                          </a:schemeClr>
                        </a:solidFill>
                      </a:endParaRPr>
                    </a:p>
                  </a:txBody>
                  <a:tcPr anchor="ctr"/>
                </a:tc>
                <a:tc>
                  <a:txBody>
                    <a:bodyPr/>
                    <a:lstStyle/>
                    <a:p>
                      <a:pPr marL="0" indent="0">
                        <a:buFont typeface="Arial" panose="020B0604020202020204" pitchFamily="34" charset="0"/>
                        <a:buNone/>
                      </a:pPr>
                      <a:r>
                        <a:rPr lang="en-CA" sz="1200" dirty="0" smtClean="0">
                          <a:solidFill>
                            <a:schemeClr val="accent5">
                              <a:lumMod val="50000"/>
                            </a:schemeClr>
                          </a:solidFill>
                          <a:effectLst/>
                        </a:rPr>
                        <a:t>HOW?</a:t>
                      </a:r>
                      <a:r>
                        <a:rPr lang="en-CA" sz="1200" baseline="0" dirty="0" smtClean="0">
                          <a:solidFill>
                            <a:schemeClr val="accent5">
                              <a:lumMod val="50000"/>
                            </a:schemeClr>
                          </a:solidFill>
                          <a:effectLst/>
                        </a:rPr>
                        <a:t> </a:t>
                      </a:r>
                      <a:endParaRPr lang="en-CA" sz="1200" dirty="0" smtClean="0">
                        <a:solidFill>
                          <a:schemeClr val="accent5">
                            <a:lumMod val="50000"/>
                          </a:schemeClr>
                        </a:solidFill>
                        <a:effectLst/>
                      </a:endParaRPr>
                    </a:p>
                    <a:p>
                      <a:pPr marL="171450" indent="-171450">
                        <a:buFont typeface="Arial" panose="020B0604020202020204" pitchFamily="34" charset="0"/>
                        <a:buChar char="•"/>
                      </a:pPr>
                      <a:r>
                        <a:rPr lang="en-CA" sz="1200" dirty="0" smtClean="0">
                          <a:solidFill>
                            <a:schemeClr val="accent5">
                              <a:lumMod val="50000"/>
                            </a:schemeClr>
                          </a:solidFill>
                          <a:effectLst/>
                        </a:rPr>
                        <a:t>The mortality rate in the placebo group at interim can</a:t>
                      </a:r>
                      <a:r>
                        <a:rPr lang="en-CA" sz="1200" baseline="0" dirty="0" smtClean="0">
                          <a:solidFill>
                            <a:schemeClr val="accent5">
                              <a:lumMod val="50000"/>
                            </a:schemeClr>
                          </a:solidFill>
                          <a:effectLst/>
                        </a:rPr>
                        <a:t> be </a:t>
                      </a:r>
                      <a:r>
                        <a:rPr lang="en-CA" sz="1200" dirty="0" smtClean="0">
                          <a:solidFill>
                            <a:srgbClr val="C00000"/>
                          </a:solidFill>
                          <a:effectLst/>
                        </a:rPr>
                        <a:t>0.389</a:t>
                      </a:r>
                      <a:r>
                        <a:rPr lang="en-CA" sz="1200" baseline="0" dirty="0" smtClean="0">
                          <a:solidFill>
                            <a:schemeClr val="accent5">
                              <a:lumMod val="50000"/>
                            </a:schemeClr>
                          </a:solidFill>
                          <a:effectLst/>
                        </a:rPr>
                        <a:t> </a:t>
                      </a:r>
                      <a:r>
                        <a:rPr lang="en-CA" sz="1200" dirty="0" smtClean="0">
                          <a:solidFill>
                            <a:schemeClr val="accent5">
                              <a:lumMod val="50000"/>
                            </a:schemeClr>
                          </a:solidFill>
                          <a:effectLst/>
                        </a:rPr>
                        <a:t>AND</a:t>
                      </a:r>
                    </a:p>
                    <a:p>
                      <a:pPr marL="171450" indent="-171450">
                        <a:buFont typeface="Arial" panose="020B0604020202020204" pitchFamily="34" charset="0"/>
                        <a:buChar char="•"/>
                      </a:pPr>
                      <a:r>
                        <a:rPr lang="en-CA" sz="1200" dirty="0" smtClean="0">
                          <a:solidFill>
                            <a:schemeClr val="accent5">
                              <a:lumMod val="50000"/>
                            </a:schemeClr>
                          </a:solidFill>
                          <a:effectLst/>
                        </a:rPr>
                        <a:t>The mortality rate in the Drug X group at interim can be </a:t>
                      </a:r>
                      <a:r>
                        <a:rPr lang="en-CA" sz="1200" dirty="0" smtClean="0">
                          <a:solidFill>
                            <a:srgbClr val="C00000"/>
                          </a:solidFill>
                          <a:effectLst/>
                        </a:rPr>
                        <a:t>0.291</a:t>
                      </a:r>
                    </a:p>
                    <a:p>
                      <a:pPr marL="171450" indent="-171450">
                        <a:buFont typeface="Arial" panose="020B0604020202020204" pitchFamily="34" charset="0"/>
                        <a:buChar char="•"/>
                      </a:pPr>
                      <a:r>
                        <a:rPr lang="en-CA" sz="1200" kern="1200" dirty="0" smtClean="0">
                          <a:solidFill>
                            <a:schemeClr val="accent5">
                              <a:lumMod val="50000"/>
                            </a:schemeClr>
                          </a:solidFill>
                          <a:effectLst/>
                          <a:latin typeface="+mn-lt"/>
                          <a:ea typeface="+mn-ea"/>
                          <a:cs typeface="+mn-cs"/>
                        </a:rPr>
                        <a:t>25% relative risk reduction</a:t>
                      </a:r>
                    </a:p>
                    <a:p>
                      <a:pPr marL="171450" indent="-171450">
                        <a:buFont typeface="Arial" panose="020B0604020202020204" pitchFamily="34" charset="0"/>
                        <a:buChar char="•"/>
                      </a:pPr>
                      <a:r>
                        <a:rPr lang="en-CA" sz="1200" dirty="0" smtClean="0">
                          <a:solidFill>
                            <a:schemeClr val="accent5">
                              <a:lumMod val="50000"/>
                            </a:schemeClr>
                          </a:solidFill>
                        </a:rPr>
                        <a:t>GOOD NEWS </a:t>
                      </a:r>
                      <a:r>
                        <a:rPr lang="en-CA" sz="1200" dirty="0" smtClean="0">
                          <a:solidFill>
                            <a:schemeClr val="accent5">
                              <a:lumMod val="50000"/>
                            </a:schemeClr>
                          </a:solidFill>
                          <a:sym typeface="Wingdings" panose="05000000000000000000" pitchFamily="2" charset="2"/>
                        </a:rPr>
                        <a:t> What you hoped for</a:t>
                      </a:r>
                      <a:endParaRPr lang="en-CA" sz="1200" dirty="0">
                        <a:solidFill>
                          <a:schemeClr val="accent5">
                            <a:lumMod val="50000"/>
                          </a:schemeClr>
                        </a:solidFill>
                      </a:endParaRPr>
                    </a:p>
                  </a:txBody>
                  <a:tcPr/>
                </a:tc>
              </a:tr>
            </a:tbl>
          </a:graphicData>
        </a:graphic>
      </p:graphicFrame>
      <p:graphicFrame>
        <p:nvGraphicFramePr>
          <p:cNvPr id="25" name="Table 24"/>
          <p:cNvGraphicFramePr>
            <a:graphicFrameLocks noGrp="1"/>
          </p:cNvGraphicFramePr>
          <p:nvPr>
            <p:extLst>
              <p:ext uri="{D42A27DB-BD31-4B8C-83A1-F6EECF244321}">
                <p14:modId xmlns:p14="http://schemas.microsoft.com/office/powerpoint/2010/main" val="2214601330"/>
              </p:ext>
            </p:extLst>
          </p:nvPr>
        </p:nvGraphicFramePr>
        <p:xfrm>
          <a:off x="226059" y="3172460"/>
          <a:ext cx="8788401" cy="1199833"/>
        </p:xfrm>
        <a:graphic>
          <a:graphicData uri="http://schemas.openxmlformats.org/drawingml/2006/table">
            <a:tbl>
              <a:tblPr firstRow="1" bandRow="1">
                <a:tableStyleId>{69CF1AB2-1976-4502-BF36-3FF5EA218861}</a:tableStyleId>
              </a:tblPr>
              <a:tblGrid>
                <a:gridCol w="2934588"/>
                <a:gridCol w="1098551"/>
                <a:gridCol w="4755262"/>
              </a:tblGrid>
              <a:tr h="1199833">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2000" b="1" kern="1200" dirty="0" smtClean="0">
                          <a:solidFill>
                            <a:schemeClr val="accent6">
                              <a:lumMod val="50000"/>
                            </a:schemeClr>
                          </a:solidFill>
                          <a:effectLst/>
                          <a:latin typeface="+mn-lt"/>
                          <a:ea typeface="+mn-ea"/>
                          <a:cs typeface="+mn-cs"/>
                        </a:rPr>
                        <a:t>Drug X is performing </a:t>
                      </a:r>
                      <a:r>
                        <a:rPr lang="en-CA" sz="2000" b="1" u="sng" kern="1200" dirty="0" smtClean="0">
                          <a:solidFill>
                            <a:schemeClr val="accent6">
                              <a:lumMod val="50000"/>
                            </a:schemeClr>
                          </a:solidFill>
                          <a:effectLst/>
                          <a:latin typeface="+mn-lt"/>
                          <a:ea typeface="+mn-ea"/>
                          <a:cs typeface="+mn-cs"/>
                        </a:rPr>
                        <a:t>worse</a:t>
                      </a:r>
                      <a:r>
                        <a:rPr lang="en-CA" sz="2000" b="1" kern="1200" dirty="0" smtClean="0">
                          <a:solidFill>
                            <a:schemeClr val="accent6">
                              <a:lumMod val="50000"/>
                            </a:schemeClr>
                          </a:solidFill>
                          <a:effectLst/>
                          <a:latin typeface="+mn-lt"/>
                          <a:ea typeface="+mn-ea"/>
                          <a:cs typeface="+mn-cs"/>
                        </a:rPr>
                        <a:t> than placebo </a:t>
                      </a:r>
                    </a:p>
                  </a:txBody>
                  <a:tcPr anchor="ctr"/>
                </a:tc>
                <a:tc>
                  <a:txBody>
                    <a:bodyPr/>
                    <a:lstStyle/>
                    <a:p>
                      <a:pPr algn="ctr"/>
                      <a:r>
                        <a:rPr lang="en-CA" sz="2800" b="1" dirty="0" smtClean="0">
                          <a:solidFill>
                            <a:schemeClr val="accent6">
                              <a:lumMod val="50000"/>
                            </a:schemeClr>
                          </a:solidFill>
                        </a:rPr>
                        <a:t>YES </a:t>
                      </a:r>
                      <a:r>
                        <a:rPr lang="en-CA" sz="2800" b="1" dirty="0" smtClean="0">
                          <a:solidFill>
                            <a:schemeClr val="accent6">
                              <a:lumMod val="50000"/>
                            </a:schemeClr>
                          </a:solidFill>
                          <a:sym typeface="Symbol"/>
                        </a:rPr>
                        <a:t></a:t>
                      </a:r>
                      <a:endParaRPr lang="en-CA" sz="1100" b="1" dirty="0">
                        <a:solidFill>
                          <a:schemeClr val="accent6">
                            <a:lumMod val="50000"/>
                          </a:schemeClr>
                        </a:solidFill>
                      </a:endParaRPr>
                    </a:p>
                  </a:txBody>
                  <a:tcPr anchor="ctr"/>
                </a:tc>
                <a:tc>
                  <a:txBody>
                    <a:bodyPr/>
                    <a:lstStyle/>
                    <a:p>
                      <a:pPr marL="0" indent="0">
                        <a:buFont typeface="Arial" panose="020B0604020202020204" pitchFamily="34" charset="0"/>
                        <a:buNone/>
                      </a:pPr>
                      <a:r>
                        <a:rPr lang="en-CA" sz="1200" dirty="0" smtClean="0">
                          <a:solidFill>
                            <a:schemeClr val="accent6">
                              <a:lumMod val="50000"/>
                            </a:schemeClr>
                          </a:solidFill>
                          <a:effectLst/>
                        </a:rPr>
                        <a:t>HOW?</a:t>
                      </a:r>
                      <a:r>
                        <a:rPr lang="en-CA" sz="1200" baseline="0" dirty="0" smtClean="0">
                          <a:solidFill>
                            <a:schemeClr val="accent6">
                              <a:lumMod val="50000"/>
                            </a:schemeClr>
                          </a:solidFill>
                          <a:effectLst/>
                        </a:rPr>
                        <a:t> </a:t>
                      </a:r>
                    </a:p>
                    <a:p>
                      <a:pPr marL="171450" indent="-171450">
                        <a:buFont typeface="Arial" panose="020B0604020202020204" pitchFamily="34" charset="0"/>
                        <a:buChar char="•"/>
                      </a:pPr>
                      <a:r>
                        <a:rPr lang="en-CA" sz="1200" dirty="0" smtClean="0">
                          <a:solidFill>
                            <a:schemeClr val="accent6">
                              <a:lumMod val="50000"/>
                            </a:schemeClr>
                          </a:solidFill>
                          <a:effectLst/>
                        </a:rPr>
                        <a:t>The mortality rate in the placebo group at interim can be </a:t>
                      </a:r>
                      <a:r>
                        <a:rPr lang="en-CA" sz="1200" dirty="0" smtClean="0">
                          <a:solidFill>
                            <a:srgbClr val="C00000"/>
                          </a:solidFill>
                          <a:effectLst/>
                        </a:rPr>
                        <a:t>0.291</a:t>
                      </a:r>
                      <a:r>
                        <a:rPr lang="en-CA" sz="1200" dirty="0" smtClean="0">
                          <a:solidFill>
                            <a:schemeClr val="accent6">
                              <a:lumMod val="50000"/>
                            </a:schemeClr>
                          </a:solidFill>
                          <a:effectLst/>
                        </a:rPr>
                        <a:t> AND</a:t>
                      </a:r>
                    </a:p>
                    <a:p>
                      <a:pPr marL="171450" indent="-171450">
                        <a:buFont typeface="Arial" panose="020B0604020202020204" pitchFamily="34" charset="0"/>
                        <a:buChar char="•"/>
                      </a:pPr>
                      <a:r>
                        <a:rPr lang="en-CA" sz="1200" dirty="0" smtClean="0">
                          <a:solidFill>
                            <a:schemeClr val="accent6">
                              <a:lumMod val="50000"/>
                            </a:schemeClr>
                          </a:solidFill>
                          <a:effectLst/>
                        </a:rPr>
                        <a:t>The mortality rate in the Drug X group at interim can</a:t>
                      </a:r>
                      <a:r>
                        <a:rPr lang="en-CA" sz="1200" baseline="0" dirty="0" smtClean="0">
                          <a:solidFill>
                            <a:schemeClr val="accent6">
                              <a:lumMod val="50000"/>
                            </a:schemeClr>
                          </a:solidFill>
                          <a:effectLst/>
                        </a:rPr>
                        <a:t> be </a:t>
                      </a:r>
                      <a:r>
                        <a:rPr lang="en-CA" sz="1200" dirty="0" smtClean="0">
                          <a:solidFill>
                            <a:srgbClr val="C00000"/>
                          </a:solidFill>
                          <a:effectLst/>
                        </a:rPr>
                        <a:t>0.389</a:t>
                      </a:r>
                      <a:endParaRPr lang="en-CA" sz="1200" dirty="0" smtClean="0">
                        <a:solidFill>
                          <a:schemeClr val="accent6">
                            <a:lumMod val="50000"/>
                          </a:schemeClr>
                        </a:solidFill>
                        <a:effectLst/>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smtClean="0">
                          <a:solidFill>
                            <a:schemeClr val="accent6">
                              <a:lumMod val="50000"/>
                            </a:schemeClr>
                          </a:solidFill>
                          <a:effectLst/>
                          <a:latin typeface="+mn-lt"/>
                          <a:ea typeface="+mn-ea"/>
                          <a:cs typeface="+mn-cs"/>
                        </a:rPr>
                        <a:t>25% relative risk increase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smtClean="0">
                          <a:solidFill>
                            <a:schemeClr val="accent6">
                              <a:lumMod val="50000"/>
                            </a:schemeClr>
                          </a:solidFill>
                          <a:effectLst/>
                          <a:latin typeface="+mn-lt"/>
                          <a:ea typeface="+mn-ea"/>
                          <a:cs typeface="+mn-cs"/>
                        </a:rPr>
                        <a:t>WORSE</a:t>
                      </a:r>
                      <a:r>
                        <a:rPr lang="en-CA" sz="1200" kern="1200" baseline="0" dirty="0" smtClean="0">
                          <a:solidFill>
                            <a:schemeClr val="accent6">
                              <a:lumMod val="50000"/>
                            </a:schemeClr>
                          </a:solidFill>
                          <a:effectLst/>
                          <a:latin typeface="+mn-lt"/>
                          <a:ea typeface="+mn-ea"/>
                          <a:cs typeface="+mn-cs"/>
                        </a:rPr>
                        <a:t> </a:t>
                      </a:r>
                      <a:r>
                        <a:rPr lang="en-CA" sz="1200" kern="1200" dirty="0" smtClean="0">
                          <a:solidFill>
                            <a:schemeClr val="accent6">
                              <a:lumMod val="50000"/>
                            </a:schemeClr>
                          </a:solidFill>
                          <a:effectLst/>
                          <a:latin typeface="+mn-lt"/>
                          <a:ea typeface="+mn-ea"/>
                          <a:cs typeface="+mn-cs"/>
                        </a:rPr>
                        <a:t>NEWS </a:t>
                      </a:r>
                      <a:r>
                        <a:rPr lang="en-CA" sz="1200" kern="1200" dirty="0" smtClean="0">
                          <a:solidFill>
                            <a:schemeClr val="accent6">
                              <a:lumMod val="50000"/>
                            </a:schemeClr>
                          </a:solidFill>
                          <a:effectLst/>
                          <a:latin typeface="+mn-lt"/>
                          <a:ea typeface="+mn-ea"/>
                          <a:cs typeface="+mn-cs"/>
                          <a:sym typeface="Wingdings" panose="05000000000000000000" pitchFamily="2" charset="2"/>
                        </a:rPr>
                        <a:t> Really</a:t>
                      </a:r>
                      <a:r>
                        <a:rPr lang="en-CA" sz="1200" kern="1200" baseline="0" dirty="0" smtClean="0">
                          <a:solidFill>
                            <a:schemeClr val="accent6">
                              <a:lumMod val="50000"/>
                            </a:schemeClr>
                          </a:solidFill>
                          <a:effectLst/>
                          <a:latin typeface="+mn-lt"/>
                          <a:ea typeface="+mn-ea"/>
                          <a:cs typeface="+mn-cs"/>
                          <a:sym typeface="Wingdings" panose="05000000000000000000" pitchFamily="2" charset="2"/>
                        </a:rPr>
                        <a:t> not what you hoped for</a:t>
                      </a:r>
                      <a:endParaRPr lang="en-CA" sz="1200" kern="1200" dirty="0" smtClean="0">
                        <a:solidFill>
                          <a:schemeClr val="accent6">
                            <a:lumMod val="50000"/>
                          </a:schemeClr>
                        </a:solidFill>
                        <a:effectLst/>
                        <a:latin typeface="+mn-lt"/>
                        <a:ea typeface="+mn-ea"/>
                        <a:cs typeface="+mn-cs"/>
                      </a:endParaRPr>
                    </a:p>
                  </a:txBody>
                  <a:tcPr/>
                </a:tc>
              </a:tr>
            </a:tbl>
          </a:graphicData>
        </a:graphic>
      </p:graphicFrame>
      <p:graphicFrame>
        <p:nvGraphicFramePr>
          <p:cNvPr id="26" name="Table 25"/>
          <p:cNvGraphicFramePr>
            <a:graphicFrameLocks noGrp="1"/>
          </p:cNvGraphicFramePr>
          <p:nvPr>
            <p:extLst>
              <p:ext uri="{D42A27DB-BD31-4B8C-83A1-F6EECF244321}">
                <p14:modId xmlns:p14="http://schemas.microsoft.com/office/powerpoint/2010/main" val="2832210259"/>
              </p:ext>
            </p:extLst>
          </p:nvPr>
        </p:nvGraphicFramePr>
        <p:xfrm>
          <a:off x="226060" y="2087880"/>
          <a:ext cx="8788401" cy="1066800"/>
        </p:xfrm>
        <a:graphic>
          <a:graphicData uri="http://schemas.openxmlformats.org/drawingml/2006/table">
            <a:tbl>
              <a:tblPr firstRow="1" bandRow="1">
                <a:tableStyleId>{69CF1AB2-1976-4502-BF36-3FF5EA218861}</a:tableStyleId>
              </a:tblPr>
              <a:tblGrid>
                <a:gridCol w="2934588"/>
                <a:gridCol w="1098551"/>
                <a:gridCol w="4755262"/>
              </a:tblGrid>
              <a:tr h="10668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2000" b="1" kern="1200" dirty="0" smtClean="0">
                          <a:solidFill>
                            <a:schemeClr val="accent1">
                              <a:lumMod val="50000"/>
                            </a:schemeClr>
                          </a:solidFill>
                          <a:effectLst/>
                          <a:latin typeface="+mn-lt"/>
                          <a:ea typeface="+mn-ea"/>
                          <a:cs typeface="+mn-cs"/>
                        </a:rPr>
                        <a:t>Drug X is performing about the </a:t>
                      </a:r>
                      <a:r>
                        <a:rPr lang="en-CA" sz="2000" b="1" u="sng" kern="1200" dirty="0" smtClean="0">
                          <a:solidFill>
                            <a:schemeClr val="accent1">
                              <a:lumMod val="50000"/>
                            </a:schemeClr>
                          </a:solidFill>
                          <a:effectLst/>
                          <a:latin typeface="+mn-lt"/>
                          <a:ea typeface="+mn-ea"/>
                          <a:cs typeface="+mn-cs"/>
                        </a:rPr>
                        <a:t>same</a:t>
                      </a:r>
                      <a:r>
                        <a:rPr lang="en-CA" sz="2000" b="1" kern="1200" dirty="0" smtClean="0">
                          <a:solidFill>
                            <a:schemeClr val="accent1">
                              <a:lumMod val="50000"/>
                            </a:schemeClr>
                          </a:solidFill>
                          <a:effectLst/>
                          <a:latin typeface="+mn-lt"/>
                          <a:ea typeface="+mn-ea"/>
                          <a:cs typeface="+mn-cs"/>
                        </a:rPr>
                        <a:t> as</a:t>
                      </a:r>
                      <a:r>
                        <a:rPr lang="en-CA" sz="2000" b="1" kern="1200" baseline="0" dirty="0" smtClean="0">
                          <a:solidFill>
                            <a:schemeClr val="accent1">
                              <a:lumMod val="50000"/>
                            </a:schemeClr>
                          </a:solidFill>
                          <a:effectLst/>
                          <a:latin typeface="+mn-lt"/>
                          <a:ea typeface="+mn-ea"/>
                          <a:cs typeface="+mn-cs"/>
                        </a:rPr>
                        <a:t> the placebo</a:t>
                      </a:r>
                      <a:endParaRPr lang="en-CA" sz="2000" b="1" kern="1200" dirty="0" smtClean="0">
                        <a:solidFill>
                          <a:schemeClr val="accent1">
                            <a:lumMod val="50000"/>
                          </a:schemeClr>
                        </a:solidFill>
                        <a:effectLst/>
                        <a:latin typeface="+mn-lt"/>
                        <a:ea typeface="+mn-ea"/>
                        <a:cs typeface="+mn-cs"/>
                      </a:endParaRPr>
                    </a:p>
                  </a:txBody>
                  <a:tcPr anchor="ctr"/>
                </a:tc>
                <a:tc>
                  <a:txBody>
                    <a:bodyPr/>
                    <a:lstStyle/>
                    <a:p>
                      <a:pPr algn="ctr"/>
                      <a:r>
                        <a:rPr lang="en-CA" sz="2800" b="1" dirty="0" smtClean="0">
                          <a:solidFill>
                            <a:schemeClr val="accent1">
                              <a:lumMod val="50000"/>
                            </a:schemeClr>
                          </a:solidFill>
                        </a:rPr>
                        <a:t>YES </a:t>
                      </a:r>
                      <a:r>
                        <a:rPr lang="en-CA" sz="2800" b="1" dirty="0" smtClean="0">
                          <a:solidFill>
                            <a:schemeClr val="accent1">
                              <a:lumMod val="50000"/>
                            </a:schemeClr>
                          </a:solidFill>
                          <a:sym typeface="Symbol"/>
                        </a:rPr>
                        <a:t></a:t>
                      </a:r>
                      <a:endParaRPr lang="en-CA" sz="1100" b="1" dirty="0">
                        <a:solidFill>
                          <a:schemeClr val="accent1">
                            <a:lumMod val="50000"/>
                          </a:schemeClr>
                        </a:solidFill>
                      </a:endParaRPr>
                    </a:p>
                  </a:txBody>
                  <a:tcPr anchor="ctr"/>
                </a:tc>
                <a:tc>
                  <a:txBody>
                    <a:bodyPr/>
                    <a:lstStyle/>
                    <a:p>
                      <a:pPr marL="0" indent="0">
                        <a:buFont typeface="Arial" panose="020B0604020202020204" pitchFamily="34" charset="0"/>
                        <a:buNone/>
                      </a:pPr>
                      <a:r>
                        <a:rPr lang="en-CA" sz="1200" dirty="0" smtClean="0">
                          <a:solidFill>
                            <a:schemeClr val="accent1">
                              <a:lumMod val="50000"/>
                            </a:schemeClr>
                          </a:solidFill>
                          <a:effectLst/>
                        </a:rPr>
                        <a:t>HOW?</a:t>
                      </a:r>
                      <a:r>
                        <a:rPr lang="en-CA" sz="1200" baseline="0" dirty="0" smtClean="0">
                          <a:solidFill>
                            <a:schemeClr val="accent1">
                              <a:lumMod val="50000"/>
                            </a:schemeClr>
                          </a:solidFill>
                          <a:effectLst/>
                        </a:rPr>
                        <a:t> </a:t>
                      </a:r>
                    </a:p>
                    <a:p>
                      <a:pPr marL="171450" indent="-171450">
                        <a:buFont typeface="Arial" panose="020B0604020202020204" pitchFamily="34" charset="0"/>
                        <a:buChar char="•"/>
                      </a:pPr>
                      <a:r>
                        <a:rPr lang="en-CA" sz="1200" dirty="0" smtClean="0">
                          <a:solidFill>
                            <a:schemeClr val="accent1">
                              <a:lumMod val="50000"/>
                            </a:schemeClr>
                          </a:solidFill>
                          <a:effectLst/>
                        </a:rPr>
                        <a:t>The mortality rate in the placebo group at interim can be </a:t>
                      </a:r>
                      <a:r>
                        <a:rPr lang="en-CA" sz="1200" dirty="0" smtClean="0">
                          <a:solidFill>
                            <a:srgbClr val="C00000"/>
                          </a:solidFill>
                          <a:effectLst/>
                        </a:rPr>
                        <a:t>0.343</a:t>
                      </a:r>
                      <a:r>
                        <a:rPr lang="en-CA" sz="1200" dirty="0" smtClean="0">
                          <a:solidFill>
                            <a:schemeClr val="accent1">
                              <a:lumMod val="50000"/>
                            </a:schemeClr>
                          </a:solidFill>
                          <a:effectLst/>
                        </a:rPr>
                        <a:t> AND</a:t>
                      </a:r>
                    </a:p>
                    <a:p>
                      <a:pPr marL="171450" indent="-171450">
                        <a:buFont typeface="Arial" panose="020B0604020202020204" pitchFamily="34" charset="0"/>
                        <a:buChar char="•"/>
                      </a:pPr>
                      <a:r>
                        <a:rPr lang="en-CA" sz="1200" dirty="0" smtClean="0">
                          <a:solidFill>
                            <a:schemeClr val="accent1">
                              <a:lumMod val="50000"/>
                            </a:schemeClr>
                          </a:solidFill>
                          <a:effectLst/>
                        </a:rPr>
                        <a:t>The mortality rate in the Drug X group at interim can</a:t>
                      </a:r>
                      <a:r>
                        <a:rPr lang="en-CA" sz="1200" baseline="0" dirty="0" smtClean="0">
                          <a:solidFill>
                            <a:schemeClr val="accent1">
                              <a:lumMod val="50000"/>
                            </a:schemeClr>
                          </a:solidFill>
                          <a:effectLst/>
                        </a:rPr>
                        <a:t> be </a:t>
                      </a:r>
                      <a:r>
                        <a:rPr lang="en-CA" sz="1200" dirty="0" smtClean="0">
                          <a:solidFill>
                            <a:srgbClr val="C00000"/>
                          </a:solidFill>
                          <a:effectLst/>
                        </a:rPr>
                        <a:t>0.337</a:t>
                      </a:r>
                    </a:p>
                    <a:p>
                      <a:pPr marL="171450" indent="-171450">
                        <a:buFont typeface="Arial" panose="020B0604020202020204" pitchFamily="34" charset="0"/>
                        <a:buChar char="•"/>
                      </a:pPr>
                      <a:r>
                        <a:rPr lang="en-CA" sz="1200" dirty="0" smtClean="0">
                          <a:solidFill>
                            <a:schemeClr val="accent1">
                              <a:lumMod val="50000"/>
                            </a:schemeClr>
                          </a:solidFill>
                          <a:effectLst/>
                        </a:rPr>
                        <a:t>2% relative risk reduction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200" kern="1200" dirty="0" smtClean="0">
                          <a:solidFill>
                            <a:schemeClr val="accent1">
                              <a:lumMod val="50000"/>
                            </a:schemeClr>
                          </a:solidFill>
                          <a:effectLst/>
                          <a:latin typeface="+mn-lt"/>
                          <a:ea typeface="+mn-ea"/>
                          <a:cs typeface="+mn-cs"/>
                        </a:rPr>
                        <a:t>BAD NEWS </a:t>
                      </a:r>
                      <a:r>
                        <a:rPr lang="en-CA" sz="1200" kern="1200" dirty="0" smtClean="0">
                          <a:solidFill>
                            <a:schemeClr val="accent1">
                              <a:lumMod val="50000"/>
                            </a:schemeClr>
                          </a:solidFill>
                          <a:effectLst/>
                          <a:latin typeface="+mn-lt"/>
                          <a:ea typeface="+mn-ea"/>
                          <a:cs typeface="+mn-cs"/>
                          <a:sym typeface="Wingdings" panose="05000000000000000000" pitchFamily="2" charset="2"/>
                        </a:rPr>
                        <a:t> Not what</a:t>
                      </a:r>
                      <a:r>
                        <a:rPr lang="en-CA" sz="1200" kern="1200" baseline="0" dirty="0" smtClean="0">
                          <a:solidFill>
                            <a:schemeClr val="accent1">
                              <a:lumMod val="50000"/>
                            </a:schemeClr>
                          </a:solidFill>
                          <a:effectLst/>
                          <a:latin typeface="+mn-lt"/>
                          <a:ea typeface="+mn-ea"/>
                          <a:cs typeface="+mn-cs"/>
                          <a:sym typeface="Wingdings" panose="05000000000000000000" pitchFamily="2" charset="2"/>
                        </a:rPr>
                        <a:t> you hoped for</a:t>
                      </a:r>
                      <a:endParaRPr lang="en-CA" sz="1200" kern="1200" dirty="0" smtClean="0">
                        <a:solidFill>
                          <a:schemeClr val="accent1">
                            <a:lumMod val="50000"/>
                          </a:schemeClr>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192648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17"/>
                                        </p:tgtEl>
                                      </p:cBhvr>
                                    </p:animEffect>
                                    <p:set>
                                      <p:cBhvr>
                                        <p:cTn id="54" dur="1" fill="hold">
                                          <p:stCondLst>
                                            <p:cond delay="499"/>
                                          </p:stCondLst>
                                        </p:cTn>
                                        <p:tgtEl>
                                          <p:spTgt spid="17"/>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18"/>
                                        </p:tgtEl>
                                      </p:cBhvr>
                                    </p:animEffect>
                                    <p:set>
                                      <p:cBhvr>
                                        <p:cTn id="74" dur="1" fill="hold">
                                          <p:stCondLst>
                                            <p:cond delay="499"/>
                                          </p:stCondLst>
                                        </p:cTn>
                                        <p:tgtEl>
                                          <p:spTgt spid="18"/>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childTnLst>
                          </p:cTn>
                        </p:par>
                      </p:childTnLst>
                    </p:cTn>
                  </p:par>
                  <p:par>
                    <p:cTn id="81" fill="hold">
                      <p:stCondLst>
                        <p:cond delay="indefinite"/>
                      </p:stCondLst>
                      <p:childTnLst>
                        <p:par>
                          <p:cTn id="82" fill="hold">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1000" fill="hold"/>
                                        <p:tgtEl>
                                          <p:spTgt spid="16"/>
                                        </p:tgtEl>
                                        <p:attrNameLst>
                                          <p:attrName>ppt_w</p:attrName>
                                        </p:attrNameLst>
                                      </p:cBhvr>
                                      <p:tavLst>
                                        <p:tav tm="0">
                                          <p:val>
                                            <p:fltVal val="0"/>
                                          </p:val>
                                        </p:tav>
                                        <p:tav tm="100000">
                                          <p:val>
                                            <p:strVal val="#ppt_w"/>
                                          </p:val>
                                        </p:tav>
                                      </p:tavLst>
                                    </p:anim>
                                    <p:anim calcmode="lin" valueType="num">
                                      <p:cBhvr>
                                        <p:cTn id="86" dur="1000" fill="hold"/>
                                        <p:tgtEl>
                                          <p:spTgt spid="16"/>
                                        </p:tgtEl>
                                        <p:attrNameLst>
                                          <p:attrName>ppt_h</p:attrName>
                                        </p:attrNameLst>
                                      </p:cBhvr>
                                      <p:tavLst>
                                        <p:tav tm="0">
                                          <p:val>
                                            <p:fltVal val="0"/>
                                          </p:val>
                                        </p:tav>
                                        <p:tav tm="100000">
                                          <p:val>
                                            <p:strVal val="#ppt_h"/>
                                          </p:val>
                                        </p:tav>
                                      </p:tavLst>
                                    </p:anim>
                                    <p:anim calcmode="lin" valueType="num">
                                      <p:cBhvr>
                                        <p:cTn id="87" dur="1000" fill="hold"/>
                                        <p:tgtEl>
                                          <p:spTgt spid="16"/>
                                        </p:tgtEl>
                                        <p:attrNameLst>
                                          <p:attrName>style.rotation</p:attrName>
                                        </p:attrNameLst>
                                      </p:cBhvr>
                                      <p:tavLst>
                                        <p:tav tm="0">
                                          <p:val>
                                            <p:fltVal val="90"/>
                                          </p:val>
                                        </p:tav>
                                        <p:tav tm="100000">
                                          <p:val>
                                            <p:fltVal val="0"/>
                                          </p:val>
                                        </p:tav>
                                      </p:tavLst>
                                    </p:anim>
                                    <p:animEffect transition="in" filter="fade">
                                      <p:cBhvr>
                                        <p:cTn id="88" dur="1000"/>
                                        <p:tgtEl>
                                          <p:spTgt spid="16"/>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500"/>
                                        <p:tgtEl>
                                          <p:spTgt spid="25"/>
                                        </p:tgtEl>
                                      </p:cBhvr>
                                    </p:animEffect>
                                  </p:childTnLst>
                                </p:cTn>
                              </p:par>
                              <p:par>
                                <p:cTn id="94" presetID="10" presetClass="entr" presetSubtype="0" fill="hold"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fade">
                                      <p:cBhvr>
                                        <p:cTn id="96" dur="500"/>
                                        <p:tgtEl>
                                          <p:spTgt spid="26"/>
                                        </p:tgtEl>
                                      </p:cBhvr>
                                    </p:animEffect>
                                  </p:childTnLst>
                                </p:cTn>
                              </p:par>
                              <p:par>
                                <p:cTn id="97" presetID="10" presetClass="entr" presetSubtype="0" fill="hold" nodeType="with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59"/>
            <a:ext cx="8229600" cy="857250"/>
          </a:xfrm>
        </p:spPr>
        <p:txBody>
          <a:bodyPr/>
          <a:lstStyle/>
          <a:p>
            <a:r>
              <a:rPr lang="en-CA" sz="2800" b="1" dirty="0" smtClean="0">
                <a:solidFill>
                  <a:srgbClr val="0070C0"/>
                </a:solidFill>
              </a:rPr>
              <a:t>What would an ACP of 99% be compatible with?</a:t>
            </a:r>
            <a:endParaRPr lang="en-CA" sz="2800" b="1" dirty="0">
              <a:solidFill>
                <a:srgbClr val="0070C0"/>
              </a:solidFill>
            </a:endParaRPr>
          </a:p>
        </p:txBody>
      </p:sp>
      <p:sp>
        <p:nvSpPr>
          <p:cNvPr id="15" name="Content Placeholder 14"/>
          <p:cNvSpPr>
            <a:spLocks noGrp="1"/>
          </p:cNvSpPr>
          <p:nvPr>
            <p:ph idx="1"/>
          </p:nvPr>
        </p:nvSpPr>
        <p:spPr>
          <a:xfrm>
            <a:off x="457200" y="895351"/>
            <a:ext cx="8229600" cy="3394472"/>
          </a:xfrm>
        </p:spPr>
        <p:txBody>
          <a:bodyPr/>
          <a:lstStyle/>
          <a:p>
            <a:r>
              <a:rPr lang="en-CA" sz="1600" dirty="0" smtClean="0"/>
              <a:t>So let’s say, instead </a:t>
            </a:r>
            <a:r>
              <a:rPr lang="en-CA" sz="1600" dirty="0"/>
              <a:t>of </a:t>
            </a:r>
            <a:r>
              <a:rPr lang="en-CA" sz="1600" dirty="0" smtClean="0"/>
              <a:t>there being a provision </a:t>
            </a:r>
            <a:r>
              <a:rPr lang="en-CA" sz="1600" dirty="0"/>
              <a:t>for periodically providing the </a:t>
            </a:r>
            <a:r>
              <a:rPr lang="en-CA" sz="1600" dirty="0" smtClean="0"/>
              <a:t>PI </a:t>
            </a:r>
            <a:r>
              <a:rPr lang="en-CA" sz="1600" dirty="0"/>
              <a:t>with the Interim Combined Event </a:t>
            </a:r>
            <a:r>
              <a:rPr lang="en-CA" sz="1600" dirty="0" smtClean="0"/>
              <a:t>Rate, the provision is to provide an ACP in that same scenario.</a:t>
            </a:r>
            <a:endParaRPr lang="en-CA" sz="1600" dirty="0"/>
          </a:p>
          <a:p>
            <a:r>
              <a:rPr lang="en-CA" sz="1600" dirty="0" smtClean="0"/>
              <a:t>And after </a:t>
            </a:r>
            <a:r>
              <a:rPr lang="en-CA" sz="1600" dirty="0"/>
              <a:t>enrolling 722 participants, the </a:t>
            </a:r>
            <a:r>
              <a:rPr lang="en-CA" sz="1600" dirty="0" smtClean="0"/>
              <a:t>ACP is 99%. How can this interim measure be interpreted?</a:t>
            </a:r>
          </a:p>
          <a:p>
            <a:pPr marL="0" indent="0">
              <a:buNone/>
            </a:pPr>
            <a:endParaRPr lang="en-CA" sz="2000" dirty="0" smtClean="0"/>
          </a:p>
          <a:p>
            <a:endParaRPr lang="en-CA" sz="2000" dirty="0"/>
          </a:p>
          <a:p>
            <a:endParaRPr lang="en-CA" sz="2000" dirty="0"/>
          </a:p>
          <a:p>
            <a:endParaRPr lang="en-CA" sz="2000" dirty="0"/>
          </a:p>
        </p:txBody>
      </p:sp>
      <p:sp>
        <p:nvSpPr>
          <p:cNvPr id="4" name="Footer Placeholder 3"/>
          <p:cNvSpPr>
            <a:spLocks noGrp="1"/>
          </p:cNvSpPr>
          <p:nvPr>
            <p:ph type="ftr" sz="quarter" idx="11"/>
          </p:nvPr>
        </p:nvSpPr>
        <p:spPr/>
        <p:txBody>
          <a:bodyPr/>
          <a:lstStyle/>
          <a:p>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7</a:t>
            </a:fld>
            <a:endParaRPr lang="en-US" altLang="en-US"/>
          </a:p>
        </p:txBody>
      </p:sp>
      <p:graphicFrame>
        <p:nvGraphicFramePr>
          <p:cNvPr id="16" name="Table 15"/>
          <p:cNvGraphicFramePr>
            <a:graphicFrameLocks noGrp="1"/>
          </p:cNvGraphicFramePr>
          <p:nvPr>
            <p:extLst>
              <p:ext uri="{D42A27DB-BD31-4B8C-83A1-F6EECF244321}">
                <p14:modId xmlns:p14="http://schemas.microsoft.com/office/powerpoint/2010/main" val="800055035"/>
              </p:ext>
            </p:extLst>
          </p:nvPr>
        </p:nvGraphicFramePr>
        <p:xfrm>
          <a:off x="1684020" y="2065020"/>
          <a:ext cx="5829300" cy="1371600"/>
        </p:xfrm>
        <a:graphic>
          <a:graphicData uri="http://schemas.openxmlformats.org/drawingml/2006/table">
            <a:tbl>
              <a:tblPr firstRow="1" bandRow="1">
                <a:tableStyleId>{5C22544A-7EE6-4342-B048-85BDC9FD1C3A}</a:tableStyleId>
              </a:tblPr>
              <a:tblGrid>
                <a:gridCol w="5829300"/>
              </a:tblGrid>
              <a:tr h="113538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400" i="0" dirty="0" smtClean="0">
                          <a:solidFill>
                            <a:schemeClr val="tx1"/>
                          </a:solidFill>
                        </a:rPr>
                        <a:t>What</a:t>
                      </a:r>
                      <a:r>
                        <a:rPr lang="en-CA" sz="1400" i="0" baseline="0" dirty="0" smtClean="0">
                          <a:solidFill>
                            <a:schemeClr val="tx1"/>
                          </a:solidFill>
                        </a:rPr>
                        <a:t> does this mean? </a:t>
                      </a:r>
                      <a:endParaRPr lang="en-CA" sz="1400" i="0" dirty="0" smtClean="0">
                        <a:solidFill>
                          <a:schemeClr val="tx1"/>
                        </a:solidFill>
                      </a:endParaRPr>
                    </a:p>
                    <a:p>
                      <a:pPr marL="0" marR="0" indent="0" algn="ctr" defTabSz="457200" rtl="0" eaLnBrk="1" fontAlgn="auto" latinLnBrk="0" hangingPunct="1">
                        <a:lnSpc>
                          <a:spcPct val="100000"/>
                        </a:lnSpc>
                        <a:spcBef>
                          <a:spcPts val="0"/>
                        </a:spcBef>
                        <a:spcAft>
                          <a:spcPts val="0"/>
                        </a:spcAft>
                        <a:buClrTx/>
                        <a:buSzTx/>
                        <a:buFontTx/>
                        <a:buNone/>
                        <a:tabLst/>
                        <a:defRPr/>
                      </a:pPr>
                      <a:r>
                        <a:rPr lang="en-CA" sz="1400" i="1" dirty="0" smtClean="0">
                          <a:solidFill>
                            <a:schemeClr val="tx1"/>
                          </a:solidFill>
                        </a:rPr>
                        <a:t>Given the interim data</a:t>
                      </a:r>
                      <a:r>
                        <a:rPr lang="en-CA" sz="1400" i="1" baseline="0" dirty="0" smtClean="0">
                          <a:solidFill>
                            <a:schemeClr val="tx1"/>
                          </a:solidFill>
                        </a:rPr>
                        <a:t> after enrolling 722 participants</a:t>
                      </a:r>
                      <a:r>
                        <a:rPr lang="en-CA" sz="1400" i="1" dirty="0" smtClean="0">
                          <a:solidFill>
                            <a:schemeClr val="tx1"/>
                          </a:solidFill>
                        </a:rPr>
                        <a:t>, and assuming the observed interim effect (i.e. relative risk reduction) at that point to be the true effect for the remainder of the trial, the probability of rejecting the null hypothesis of no effect (i.e. finding a statistically significant effect in favour of the intervention) at the end of the trial is 99%.</a:t>
                      </a:r>
                      <a:endParaRPr lang="en-CA" i="1" dirty="0">
                        <a:solidFill>
                          <a:schemeClr val="tx1"/>
                        </a:solidFill>
                      </a:endParaRPr>
                    </a:p>
                  </a:txBody>
                  <a:tcPr anchor="b"/>
                </a:tc>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164194149"/>
              </p:ext>
            </p:extLst>
          </p:nvPr>
        </p:nvGraphicFramePr>
        <p:xfrm>
          <a:off x="1562100" y="3549413"/>
          <a:ext cx="6096000" cy="1188720"/>
        </p:xfrm>
        <a:graphic>
          <a:graphicData uri="http://schemas.openxmlformats.org/drawingml/2006/table">
            <a:tbl>
              <a:tblPr firstRow="1" bandRow="1">
                <a:tableStyleId>{69CF1AB2-1976-4502-BF36-3FF5EA218861}</a:tableStyleId>
              </a:tblPr>
              <a:tblGrid>
                <a:gridCol w="3048000"/>
                <a:gridCol w="3048000"/>
              </a:tblGrid>
              <a:tr h="370840">
                <a:tc>
                  <a:txBody>
                    <a:bodyPr/>
                    <a:lstStyle/>
                    <a:p>
                      <a:pPr algn="ctr"/>
                      <a:r>
                        <a:rPr lang="en-CA" sz="1200" kern="1200" dirty="0" smtClean="0">
                          <a:effectLst/>
                        </a:rPr>
                        <a:t>Drug X is performing better than placebo</a:t>
                      </a:r>
                      <a:endParaRPr lang="en-CA" sz="1200" dirty="0"/>
                    </a:p>
                  </a:txBody>
                  <a:tcPr anchor="ctr">
                    <a:solidFill>
                      <a:srgbClr val="FFFF00"/>
                    </a:solidFill>
                  </a:tcPr>
                </a:tc>
                <a:tc>
                  <a:txBody>
                    <a:bodyPr/>
                    <a:lstStyle/>
                    <a:p>
                      <a:pPr algn="ctr"/>
                      <a:r>
                        <a:rPr lang="en-CA" sz="1200" dirty="0" smtClean="0"/>
                        <a:t>YES! An ACP of 99%, tells you</a:t>
                      </a:r>
                      <a:r>
                        <a:rPr lang="en-CA" sz="1200" baseline="0" dirty="0" smtClean="0"/>
                        <a:t> are very likely to find a significant effect in favour of the intervention. This gives you an idea of the relative effects between treatment groups and that the intervention group is likely doing better than the placebo</a:t>
                      </a:r>
                      <a:endParaRPr lang="en-CA" sz="1200" dirty="0"/>
                    </a:p>
                  </a:txBody>
                  <a:tcPr anchor="ctr">
                    <a:solidFill>
                      <a:srgbClr val="FFFF00"/>
                    </a:solidFill>
                  </a:tcPr>
                </a:tc>
              </a:tr>
            </a:tbl>
          </a:graphicData>
        </a:graphic>
      </p:graphicFrame>
    </p:spTree>
    <p:extLst>
      <p:ext uri="{BB962C8B-B14F-4D97-AF65-F5344CB8AC3E}">
        <p14:creationId xmlns:p14="http://schemas.microsoft.com/office/powerpoint/2010/main" val="104777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59"/>
            <a:ext cx="8229600" cy="857250"/>
          </a:xfrm>
        </p:spPr>
        <p:txBody>
          <a:bodyPr/>
          <a:lstStyle/>
          <a:p>
            <a:r>
              <a:rPr lang="en-CA" sz="2800" b="1" dirty="0" smtClean="0">
                <a:solidFill>
                  <a:srgbClr val="0070C0"/>
                </a:solidFill>
              </a:rPr>
              <a:t>What would an UCP of 99% be compatible with?</a:t>
            </a:r>
            <a:endParaRPr lang="en-CA" sz="2800" b="1" dirty="0">
              <a:solidFill>
                <a:srgbClr val="0070C0"/>
              </a:solidFill>
            </a:endParaRPr>
          </a:p>
        </p:txBody>
      </p:sp>
      <p:sp>
        <p:nvSpPr>
          <p:cNvPr id="15" name="Content Placeholder 14"/>
          <p:cNvSpPr>
            <a:spLocks noGrp="1"/>
          </p:cNvSpPr>
          <p:nvPr>
            <p:ph idx="1"/>
          </p:nvPr>
        </p:nvSpPr>
        <p:spPr>
          <a:xfrm>
            <a:off x="457200" y="895351"/>
            <a:ext cx="8229600" cy="3394472"/>
          </a:xfrm>
        </p:spPr>
        <p:txBody>
          <a:bodyPr/>
          <a:lstStyle/>
          <a:p>
            <a:r>
              <a:rPr lang="en-CA" sz="1600" dirty="0" smtClean="0"/>
              <a:t>So let’s say, instead </a:t>
            </a:r>
            <a:r>
              <a:rPr lang="en-CA" sz="1600" dirty="0"/>
              <a:t>of </a:t>
            </a:r>
            <a:r>
              <a:rPr lang="en-CA" sz="1600" dirty="0" smtClean="0"/>
              <a:t>there being a provision </a:t>
            </a:r>
            <a:r>
              <a:rPr lang="en-CA" sz="1600" dirty="0"/>
              <a:t>for periodically providing the </a:t>
            </a:r>
            <a:r>
              <a:rPr lang="en-CA" sz="1600" dirty="0" smtClean="0"/>
              <a:t>PI </a:t>
            </a:r>
            <a:r>
              <a:rPr lang="en-CA" sz="1600" dirty="0"/>
              <a:t>with the Interim Combined Event </a:t>
            </a:r>
            <a:r>
              <a:rPr lang="en-CA" sz="1600" dirty="0" smtClean="0"/>
              <a:t>Rate, the provision is to provide an UCP in that same scenario.</a:t>
            </a:r>
            <a:endParaRPr lang="en-CA" sz="1600" dirty="0"/>
          </a:p>
          <a:p>
            <a:r>
              <a:rPr lang="en-CA" sz="1600" dirty="0" smtClean="0"/>
              <a:t>And after </a:t>
            </a:r>
            <a:r>
              <a:rPr lang="en-CA" sz="1600" dirty="0"/>
              <a:t>enrolling 722 participants, the </a:t>
            </a:r>
            <a:r>
              <a:rPr lang="en-CA" sz="1600" dirty="0" smtClean="0"/>
              <a:t>UCP is 99%. How can this interim measure be interpreted?</a:t>
            </a:r>
          </a:p>
          <a:p>
            <a:pPr marL="0" indent="0">
              <a:buNone/>
            </a:pPr>
            <a:endParaRPr lang="en-CA" sz="2000" dirty="0" smtClean="0"/>
          </a:p>
          <a:p>
            <a:endParaRPr lang="en-CA" sz="2000" dirty="0"/>
          </a:p>
          <a:p>
            <a:endParaRPr lang="en-CA" sz="2000" dirty="0"/>
          </a:p>
          <a:p>
            <a:endParaRPr lang="en-CA" sz="2000" dirty="0"/>
          </a:p>
        </p:txBody>
      </p:sp>
      <p:sp>
        <p:nvSpPr>
          <p:cNvPr id="4" name="Footer Placeholder 3"/>
          <p:cNvSpPr>
            <a:spLocks noGrp="1"/>
          </p:cNvSpPr>
          <p:nvPr>
            <p:ph type="ftr" sz="quarter" idx="11"/>
          </p:nvPr>
        </p:nvSpPr>
        <p:spPr/>
        <p:txBody>
          <a:bodyPr/>
          <a:lstStyle/>
          <a:p>
            <a:r>
              <a:rPr lang="en-CA" smtClean="0"/>
              <a:t>VBD</a:t>
            </a:r>
            <a:endParaRPr lang="en-US"/>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8</a:t>
            </a:fld>
            <a:endParaRPr lang="en-US" altLang="en-US"/>
          </a:p>
        </p:txBody>
      </p:sp>
      <p:graphicFrame>
        <p:nvGraphicFramePr>
          <p:cNvPr id="16" name="Table 15"/>
          <p:cNvGraphicFramePr>
            <a:graphicFrameLocks noGrp="1"/>
          </p:cNvGraphicFramePr>
          <p:nvPr>
            <p:extLst>
              <p:ext uri="{D42A27DB-BD31-4B8C-83A1-F6EECF244321}">
                <p14:modId xmlns:p14="http://schemas.microsoft.com/office/powerpoint/2010/main" val="2285980241"/>
              </p:ext>
            </p:extLst>
          </p:nvPr>
        </p:nvGraphicFramePr>
        <p:xfrm>
          <a:off x="1684020" y="2065020"/>
          <a:ext cx="5829300" cy="1584960"/>
        </p:xfrm>
        <a:graphic>
          <a:graphicData uri="http://schemas.openxmlformats.org/drawingml/2006/table">
            <a:tbl>
              <a:tblPr firstRow="1" bandRow="1">
                <a:tableStyleId>{93296810-A885-4BE3-A3E7-6D5BEEA58F35}</a:tableStyleId>
              </a:tblPr>
              <a:tblGrid>
                <a:gridCol w="5829300"/>
              </a:tblGrid>
              <a:tr h="113538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CA" sz="1400" dirty="0" smtClean="0">
                          <a:solidFill>
                            <a:schemeClr val="tx1"/>
                          </a:solidFill>
                        </a:rPr>
                        <a:t>What</a:t>
                      </a:r>
                      <a:r>
                        <a:rPr lang="en-CA" sz="1400" baseline="0" dirty="0" smtClean="0">
                          <a:solidFill>
                            <a:schemeClr val="tx1"/>
                          </a:solidFill>
                        </a:rPr>
                        <a:t> does this mean? </a:t>
                      </a:r>
                      <a:endParaRPr lang="en-CA" sz="1400" dirty="0" smtClean="0">
                        <a:solidFill>
                          <a:schemeClr val="tx1"/>
                        </a:solidFill>
                      </a:endParaRPr>
                    </a:p>
                    <a:p>
                      <a:pPr marL="0" marR="0" indent="0" algn="ctr" defTabSz="457200" rtl="0" eaLnBrk="1" fontAlgn="auto" latinLnBrk="0" hangingPunct="1">
                        <a:lnSpc>
                          <a:spcPct val="100000"/>
                        </a:lnSpc>
                        <a:spcBef>
                          <a:spcPts val="0"/>
                        </a:spcBef>
                        <a:spcAft>
                          <a:spcPts val="0"/>
                        </a:spcAft>
                        <a:buClrTx/>
                        <a:buSzTx/>
                        <a:buFontTx/>
                        <a:buNone/>
                        <a:tabLst/>
                        <a:defRPr/>
                      </a:pPr>
                      <a:r>
                        <a:rPr lang="en-CA" sz="1400" i="1" dirty="0" smtClean="0">
                          <a:solidFill>
                            <a:schemeClr val="tx1"/>
                          </a:solidFill>
                        </a:rPr>
                        <a:t>Using the trial’s interim combined event rate and assuming the treatment effect (i.e. relative risk reduction) hypothesized at the design stage of the trial to be true, the probability of correctly</a:t>
                      </a:r>
                      <a:r>
                        <a:rPr lang="en-CA" sz="1400" i="1" baseline="0" dirty="0" smtClean="0">
                          <a:solidFill>
                            <a:schemeClr val="tx1"/>
                          </a:solidFill>
                        </a:rPr>
                        <a:t> </a:t>
                      </a:r>
                      <a:r>
                        <a:rPr lang="en-CA" sz="1400" i="1" dirty="0" smtClean="0">
                          <a:solidFill>
                            <a:schemeClr val="tx1"/>
                          </a:solidFill>
                        </a:rPr>
                        <a:t>rejecting the null hypothesis of no effect (i.e. finding a statistically significant effect in favour of the intervention) at the end of the trial is 99%, if the trial</a:t>
                      </a:r>
                      <a:r>
                        <a:rPr lang="en-CA" sz="1400" i="1" baseline="0" dirty="0" smtClean="0">
                          <a:solidFill>
                            <a:schemeClr val="tx1"/>
                          </a:solidFill>
                        </a:rPr>
                        <a:t> reaches the intended sample size, calculated at the trial design</a:t>
                      </a:r>
                      <a:r>
                        <a:rPr lang="en-CA" sz="1400" i="1" dirty="0" smtClean="0">
                          <a:solidFill>
                            <a:schemeClr val="tx1"/>
                          </a:solidFill>
                        </a:rPr>
                        <a:t>.</a:t>
                      </a:r>
                      <a:endParaRPr lang="en-CA" i="1" dirty="0">
                        <a:solidFill>
                          <a:schemeClr val="tx1"/>
                        </a:solidFill>
                      </a:endParaRPr>
                    </a:p>
                  </a:txBody>
                  <a:tcPr anchor="b"/>
                </a:tc>
              </a:tr>
            </a:tbl>
          </a:graphicData>
        </a:graphic>
      </p:graphicFrame>
      <p:graphicFrame>
        <p:nvGraphicFramePr>
          <p:cNvPr id="17" name="Table 16"/>
          <p:cNvGraphicFramePr>
            <a:graphicFrameLocks noGrp="1"/>
          </p:cNvGraphicFramePr>
          <p:nvPr>
            <p:extLst>
              <p:ext uri="{D42A27DB-BD31-4B8C-83A1-F6EECF244321}">
                <p14:modId xmlns:p14="http://schemas.microsoft.com/office/powerpoint/2010/main" val="588313863"/>
              </p:ext>
            </p:extLst>
          </p:nvPr>
        </p:nvGraphicFramePr>
        <p:xfrm>
          <a:off x="1562100" y="3816113"/>
          <a:ext cx="6096000" cy="853440"/>
        </p:xfrm>
        <a:graphic>
          <a:graphicData uri="http://schemas.openxmlformats.org/drawingml/2006/table">
            <a:tbl>
              <a:tblPr firstRow="1" bandRow="1">
                <a:tableStyleId>{16D9F66E-5EB9-4882-86FB-DCBF35E3C3E4}</a:tableStyleId>
              </a:tblPr>
              <a:tblGrid>
                <a:gridCol w="3048000"/>
                <a:gridCol w="3048000"/>
              </a:tblGrid>
              <a:tr h="370840">
                <a:tc>
                  <a:txBody>
                    <a:bodyPr/>
                    <a:lstStyle/>
                    <a:p>
                      <a:pPr algn="ctr"/>
                      <a:r>
                        <a:rPr lang="en-CA" sz="1200" kern="1200" dirty="0" smtClean="0">
                          <a:effectLst/>
                        </a:rPr>
                        <a:t>Nothing</a:t>
                      </a:r>
                      <a:r>
                        <a:rPr lang="en-CA" sz="1200" kern="1200" baseline="0" dirty="0" smtClean="0">
                          <a:effectLst/>
                        </a:rPr>
                        <a:t> about effects between groups</a:t>
                      </a:r>
                      <a:endParaRPr lang="en-CA" sz="1200" dirty="0"/>
                    </a:p>
                  </a:txBody>
                  <a:tcPr anchor="ctr">
                    <a:solidFill>
                      <a:srgbClr val="FFFF00"/>
                    </a:solidFill>
                  </a:tcPr>
                </a:tc>
                <a:tc>
                  <a:txBody>
                    <a:bodyPr/>
                    <a:lstStyle/>
                    <a:p>
                      <a:pPr algn="ctr"/>
                      <a:r>
                        <a:rPr lang="en-CA" sz="1000" kern="1200" dirty="0" smtClean="0">
                          <a:effectLst/>
                        </a:rPr>
                        <a:t>It only gives the non-DSMB member some reassurance that your trial will have the desired amount of power needed to sufficiently answer your primary question once the trial</a:t>
                      </a:r>
                      <a:r>
                        <a:rPr lang="en-CA" sz="1000" kern="1200" baseline="0" dirty="0" smtClean="0">
                          <a:effectLst/>
                        </a:rPr>
                        <a:t> </a:t>
                      </a:r>
                      <a:r>
                        <a:rPr lang="en-CA" sz="1000" kern="1200" dirty="0" smtClean="0">
                          <a:effectLst/>
                        </a:rPr>
                        <a:t>has</a:t>
                      </a:r>
                      <a:r>
                        <a:rPr lang="en-CA" sz="1000" kern="1200" baseline="0" dirty="0" smtClean="0">
                          <a:effectLst/>
                        </a:rPr>
                        <a:t> </a:t>
                      </a:r>
                      <a:r>
                        <a:rPr lang="en-CA" sz="1000" kern="1200" dirty="0" smtClean="0">
                          <a:effectLst/>
                        </a:rPr>
                        <a:t>reached it’s planned sample size and is complete. </a:t>
                      </a:r>
                      <a:endParaRPr lang="en-CA" sz="1000" dirty="0"/>
                    </a:p>
                  </a:txBody>
                  <a:tcPr anchor="ctr">
                    <a:solidFill>
                      <a:srgbClr val="FFFF00"/>
                    </a:solidFill>
                  </a:tcPr>
                </a:tc>
              </a:tr>
            </a:tbl>
          </a:graphicData>
        </a:graphic>
      </p:graphicFrame>
    </p:spTree>
    <p:extLst>
      <p:ext uri="{BB962C8B-B14F-4D97-AF65-F5344CB8AC3E}">
        <p14:creationId xmlns:p14="http://schemas.microsoft.com/office/powerpoint/2010/main" val="424520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2842" y="159218"/>
            <a:ext cx="6149340" cy="857250"/>
          </a:xfrm>
          <a:solidFill>
            <a:srgbClr val="FFFF00"/>
          </a:solidFill>
        </p:spPr>
        <p:txBody>
          <a:bodyPr/>
          <a:lstStyle/>
          <a:p>
            <a:r>
              <a:rPr lang="en-CA" altLang="en-US" sz="2400" b="1" dirty="0" smtClean="0">
                <a:solidFill>
                  <a:srgbClr val="0070C0"/>
                </a:solidFill>
              </a:rPr>
              <a:t>Findings from survey to CONSORT members</a:t>
            </a:r>
            <a:endParaRPr lang="en-CA" sz="2400" b="1" dirty="0">
              <a:solidFill>
                <a:srgbClr val="0070C0"/>
              </a:solidFill>
            </a:endParaRPr>
          </a:p>
        </p:txBody>
      </p:sp>
      <p:sp>
        <p:nvSpPr>
          <p:cNvPr id="3" name="Content Placeholder 2"/>
          <p:cNvSpPr>
            <a:spLocks noGrp="1"/>
          </p:cNvSpPr>
          <p:nvPr>
            <p:ph idx="1"/>
          </p:nvPr>
        </p:nvSpPr>
        <p:spPr>
          <a:xfrm>
            <a:off x="121920" y="1200151"/>
            <a:ext cx="4023360" cy="3394472"/>
          </a:xfrm>
        </p:spPr>
        <p:txBody>
          <a:bodyPr/>
          <a:lstStyle/>
          <a:p>
            <a:pPr marL="0" indent="0">
              <a:buNone/>
            </a:pPr>
            <a:r>
              <a:rPr lang="en-CA" sz="1400" b="1" dirty="0"/>
              <a:t>Key findings:</a:t>
            </a:r>
          </a:p>
          <a:p>
            <a:pPr marL="285750" indent="-285750">
              <a:buFont typeface="Arial" panose="020B0604020202020204" pitchFamily="34" charset="0"/>
              <a:buChar char="•"/>
            </a:pPr>
            <a:r>
              <a:rPr lang="en-CA" sz="1400" dirty="0"/>
              <a:t>The majority, 72.2% (95% CI: 46.5%–89.7%), (13/18), correctly indicated that the ACP suggests relative treatment group effects. </a:t>
            </a:r>
          </a:p>
          <a:p>
            <a:pPr marL="285750" indent="-285750">
              <a:buFont typeface="Arial" panose="020B0604020202020204" pitchFamily="34" charset="0"/>
              <a:buChar char="•"/>
            </a:pPr>
            <a:r>
              <a:rPr lang="en-CA" sz="1400" dirty="0"/>
              <a:t>The majority, 53.3% (95% CI: 26.6%–77.0%), (8/15), incorrectly indicated that the UCP suggests relative treatment group effects. </a:t>
            </a:r>
          </a:p>
          <a:p>
            <a:pPr marL="285750" indent="-285750">
              <a:buFont typeface="Arial" panose="020B0604020202020204" pitchFamily="34" charset="0"/>
              <a:buChar char="•"/>
            </a:pPr>
            <a:r>
              <a:rPr lang="en-CA" sz="1400" dirty="0"/>
              <a:t>52.6% (95% CI: 28.9%–74.0%), (10/19), correctly indicated that the </a:t>
            </a:r>
            <a:r>
              <a:rPr lang="en-CA" sz="1400" dirty="0" err="1"/>
              <a:t>ICombinedER</a:t>
            </a:r>
            <a:r>
              <a:rPr lang="en-CA" sz="1400" dirty="0"/>
              <a:t> can be interpreted in three ways (drug X doing better than placebo, worse than placebo or the same) if shared at interim. </a:t>
            </a:r>
          </a:p>
          <a:p>
            <a:pPr lvl="1">
              <a:buFont typeface="Arial" panose="020B0604020202020204" pitchFamily="34" charset="0"/>
              <a:buChar char="•"/>
            </a:pPr>
            <a:r>
              <a:rPr lang="en-CA" sz="1200" dirty="0"/>
              <a:t>About 42% of the other respondents may have also believed this but they selected None of the above, possibly thinking not one of the answers is truly correct one it’s own. </a:t>
            </a:r>
          </a:p>
          <a:p>
            <a:endParaRPr lang="en-CA" sz="2400" dirty="0"/>
          </a:p>
        </p:txBody>
      </p:sp>
      <p:sp>
        <p:nvSpPr>
          <p:cNvPr id="4" name="Footer Placeholder 3"/>
          <p:cNvSpPr>
            <a:spLocks noGrp="1"/>
          </p:cNvSpPr>
          <p:nvPr>
            <p:ph type="ftr" sz="quarter" idx="11"/>
          </p:nvPr>
        </p:nvSpPr>
        <p:spPr/>
        <p:txBody>
          <a:bodyPr/>
          <a:lstStyle/>
          <a:p>
            <a:pPr>
              <a:defRPr/>
            </a:pPr>
            <a:r>
              <a:rPr lang="en-CA" dirty="0" smtClean="0"/>
              <a:t>VBD</a:t>
            </a:r>
            <a:endParaRPr lang="en-US" dirty="0"/>
          </a:p>
        </p:txBody>
      </p:sp>
      <p:sp>
        <p:nvSpPr>
          <p:cNvPr id="5" name="Slide Number Placeholder 4"/>
          <p:cNvSpPr>
            <a:spLocks noGrp="1"/>
          </p:cNvSpPr>
          <p:nvPr>
            <p:ph type="sldNum" sz="quarter" idx="12"/>
          </p:nvPr>
        </p:nvSpPr>
        <p:spPr/>
        <p:txBody>
          <a:bodyPr/>
          <a:lstStyle/>
          <a:p>
            <a:fld id="{65D25EC5-86EA-42C0-B9A2-6DA9730B2A8A}" type="slidenum">
              <a:rPr lang="en-US" altLang="en-US" smtClean="0"/>
              <a:pPr/>
              <a:t>9</a:t>
            </a:fld>
            <a:endParaRPr lang="en-US" altLang="en-US"/>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 y="122005"/>
            <a:ext cx="2720340" cy="993715"/>
          </a:xfrm>
          <a:prstGeom prst="rect">
            <a:avLst/>
          </a:prstGeom>
          <a:noFill/>
          <a:ln w="38100">
            <a:solidFill>
              <a:srgbClr val="FFFF00"/>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8" name="Table 7"/>
          <p:cNvGraphicFramePr>
            <a:graphicFrameLocks noGrp="1"/>
          </p:cNvGraphicFramePr>
          <p:nvPr>
            <p:extLst>
              <p:ext uri="{D42A27DB-BD31-4B8C-83A1-F6EECF244321}">
                <p14:modId xmlns:p14="http://schemas.microsoft.com/office/powerpoint/2010/main" val="2983681473"/>
              </p:ext>
            </p:extLst>
          </p:nvPr>
        </p:nvGraphicFramePr>
        <p:xfrm>
          <a:off x="4994845" y="1091281"/>
          <a:ext cx="3570035" cy="3747419"/>
        </p:xfrm>
        <a:graphic>
          <a:graphicData uri="http://schemas.openxmlformats.org/drawingml/2006/table">
            <a:tbl>
              <a:tblPr firstRow="1" bandRow="1">
                <a:tableStyleId>{5C22544A-7EE6-4342-B048-85BDC9FD1C3A}</a:tableStyleId>
              </a:tblPr>
              <a:tblGrid>
                <a:gridCol w="3570035"/>
              </a:tblGrid>
              <a:tr h="749783">
                <a:tc>
                  <a:txBody>
                    <a:bodyPr/>
                    <a:lstStyle/>
                    <a:p>
                      <a:r>
                        <a:rPr lang="en-CA" sz="1200" dirty="0" smtClean="0">
                          <a:solidFill>
                            <a:schemeClr val="tx1"/>
                          </a:solidFill>
                        </a:rPr>
                        <a:t>Empirically</a:t>
                      </a:r>
                      <a:r>
                        <a:rPr lang="en-CA" sz="1200" baseline="0" dirty="0" smtClean="0">
                          <a:solidFill>
                            <a:schemeClr val="tx1"/>
                          </a:solidFill>
                        </a:rPr>
                        <a:t> demonstrates that the </a:t>
                      </a:r>
                      <a:r>
                        <a:rPr lang="en-CA" sz="1200" baseline="0" dirty="0" err="1" smtClean="0">
                          <a:solidFill>
                            <a:schemeClr val="tx1"/>
                          </a:solidFill>
                        </a:rPr>
                        <a:t>ICombinedER</a:t>
                      </a:r>
                      <a:r>
                        <a:rPr lang="en-CA" sz="1200" baseline="0" dirty="0" smtClean="0">
                          <a:solidFill>
                            <a:schemeClr val="tx1"/>
                          </a:solidFill>
                        </a:rPr>
                        <a:t> is a flawed measure to rely on and share based on how it is interpreted.  As shown previously, It is compatible with </a:t>
                      </a:r>
                      <a:r>
                        <a:rPr lang="en-CA" sz="1200" baseline="0" dirty="0" smtClean="0">
                          <a:solidFill>
                            <a:srgbClr val="FF0000"/>
                          </a:solidFill>
                        </a:rPr>
                        <a:t>three possible interim results!!</a:t>
                      </a:r>
                    </a:p>
                    <a:p>
                      <a:endParaRPr lang="en-CA" sz="1200" baseline="0" dirty="0" smtClean="0">
                        <a:solidFill>
                          <a:srgbClr val="FF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CA" sz="1200" kern="1200" dirty="0" smtClean="0">
                          <a:solidFill>
                            <a:schemeClr val="dk1"/>
                          </a:solidFill>
                          <a:effectLst/>
                          <a:latin typeface="+mn-lt"/>
                          <a:ea typeface="+mn-ea"/>
                          <a:cs typeface="+mn-cs"/>
                        </a:rPr>
                        <a:t>Interim Combined Event Rate is 0.34 or 34% for</a:t>
                      </a:r>
                      <a:r>
                        <a:rPr lang="en-CA" sz="1200" kern="1200" baseline="0" dirty="0" smtClean="0">
                          <a:solidFill>
                            <a:schemeClr val="dk1"/>
                          </a:solidFill>
                          <a:effectLst/>
                          <a:latin typeface="+mn-lt"/>
                          <a:ea typeface="+mn-ea"/>
                          <a:cs typeface="+mn-cs"/>
                        </a:rPr>
                        <a:t> mortality</a:t>
                      </a:r>
                    </a:p>
                  </a:txBody>
                  <a:tcPr>
                    <a:solidFill>
                      <a:schemeClr val="bg1"/>
                    </a:solidFill>
                  </a:tcPr>
                </a:tc>
              </a:tr>
              <a:tr h="684197">
                <a:tc>
                  <a:txBody>
                    <a:bodyPr/>
                    <a:lstStyle/>
                    <a:p>
                      <a:r>
                        <a:rPr lang="en-CA" sz="1400" b="1" dirty="0" smtClean="0"/>
                        <a:t>What you hope for</a:t>
                      </a:r>
                    </a:p>
                    <a:p>
                      <a:pPr marL="0" marR="0" indent="0" algn="l" defTabSz="457200" rtl="0" eaLnBrk="1" fontAlgn="auto" latinLnBrk="0" hangingPunct="1">
                        <a:lnSpc>
                          <a:spcPct val="100000"/>
                        </a:lnSpc>
                        <a:spcBef>
                          <a:spcPts val="0"/>
                        </a:spcBef>
                        <a:spcAft>
                          <a:spcPts val="0"/>
                        </a:spcAft>
                        <a:buClrTx/>
                        <a:buSzTx/>
                        <a:buFontTx/>
                        <a:buNone/>
                        <a:tabLst/>
                        <a:defRPr/>
                      </a:pPr>
                      <a:r>
                        <a:rPr lang="en-CA" sz="1400" dirty="0" smtClean="0">
                          <a:latin typeface="+mn-lt"/>
                        </a:rPr>
                        <a:t>Drug X doing better than placebo</a:t>
                      </a:r>
                    </a:p>
                    <a:p>
                      <a:pPr marL="0" marR="0" indent="0" algn="l" defTabSz="457200" rtl="0" eaLnBrk="1" fontAlgn="auto" latinLnBrk="0" hangingPunct="1">
                        <a:lnSpc>
                          <a:spcPct val="100000"/>
                        </a:lnSpc>
                        <a:spcBef>
                          <a:spcPts val="0"/>
                        </a:spcBef>
                        <a:spcAft>
                          <a:spcPts val="0"/>
                        </a:spcAft>
                        <a:buClrTx/>
                        <a:buSzTx/>
                        <a:buFontTx/>
                        <a:buNone/>
                        <a:tabLst/>
                        <a:defRPr/>
                      </a:pPr>
                      <a:r>
                        <a:rPr lang="en-CA" sz="1400" b="1" i="0" dirty="0" smtClean="0">
                          <a:solidFill>
                            <a:srgbClr val="FF0000"/>
                          </a:solidFill>
                          <a:latin typeface="+mn-lt"/>
                        </a:rPr>
                        <a:t>GOOD NEWS!!</a:t>
                      </a:r>
                      <a:r>
                        <a:rPr lang="en-CA" sz="1400" b="1" i="0" baseline="0" dirty="0" smtClean="0">
                          <a:solidFill>
                            <a:srgbClr val="FF0000"/>
                          </a:solidFill>
                          <a:latin typeface="+mn-lt"/>
                        </a:rPr>
                        <a:t> </a:t>
                      </a:r>
                      <a:r>
                        <a:rPr lang="en-CA" sz="1400" b="1" i="0" baseline="0" dirty="0" smtClean="0">
                          <a:solidFill>
                            <a:srgbClr val="FF0000"/>
                          </a:solidFill>
                          <a:latin typeface="+mn-lt"/>
                          <a:sym typeface="Wingdings" panose="05000000000000000000" pitchFamily="2" charset="2"/>
                        </a:rPr>
                        <a:t> </a:t>
                      </a:r>
                      <a:endParaRPr lang="en-CA" sz="1400" b="1" i="0" dirty="0" smtClean="0">
                        <a:solidFill>
                          <a:srgbClr val="FF0000"/>
                        </a:solidFill>
                      </a:endParaRPr>
                    </a:p>
                  </a:txBody>
                  <a:tcPr>
                    <a:solidFill>
                      <a:srgbClr val="FFFF00"/>
                    </a:solidFill>
                  </a:tcPr>
                </a:tc>
              </a:tr>
              <a:tr h="711654">
                <a:tc>
                  <a:txBody>
                    <a:bodyPr/>
                    <a:lstStyle/>
                    <a:p>
                      <a:r>
                        <a:rPr lang="en-CA" sz="1400" b="1" dirty="0" smtClean="0"/>
                        <a:t>What you don’t hope for</a:t>
                      </a:r>
                    </a:p>
                    <a:p>
                      <a:r>
                        <a:rPr lang="en-CA" sz="1400" dirty="0" smtClean="0"/>
                        <a:t>Both</a:t>
                      </a:r>
                      <a:r>
                        <a:rPr lang="en-CA" sz="1400" baseline="0" dirty="0" smtClean="0"/>
                        <a:t> groups are performing about the same  </a:t>
                      </a:r>
                    </a:p>
                    <a:p>
                      <a:r>
                        <a:rPr lang="en-CA" sz="1400" b="1" baseline="0" dirty="0" smtClean="0">
                          <a:solidFill>
                            <a:srgbClr val="FF0000"/>
                          </a:solidFill>
                        </a:rPr>
                        <a:t>BAD NEWS </a:t>
                      </a:r>
                      <a:r>
                        <a:rPr lang="en-CA" sz="1400" b="1" baseline="0" dirty="0" smtClean="0">
                          <a:solidFill>
                            <a:srgbClr val="FF0000"/>
                          </a:solidFill>
                          <a:sym typeface="Wingdings" panose="05000000000000000000" pitchFamily="2" charset="2"/>
                        </a:rPr>
                        <a:t> </a:t>
                      </a:r>
                      <a:r>
                        <a:rPr lang="en-CA" sz="1400" b="1" baseline="0" dirty="0" smtClean="0">
                          <a:solidFill>
                            <a:srgbClr val="FF0000"/>
                          </a:solidFill>
                        </a:rPr>
                        <a:t> </a:t>
                      </a:r>
                      <a:endParaRPr lang="en-CA" sz="1400" b="1" dirty="0">
                        <a:solidFill>
                          <a:srgbClr val="FF0000"/>
                        </a:solidFill>
                      </a:endParaRPr>
                    </a:p>
                  </a:txBody>
                  <a:tcPr>
                    <a:solidFill>
                      <a:srgbClr val="FFFF00"/>
                    </a:solidFill>
                  </a:tcPr>
                </a:tc>
              </a:tr>
              <a:tr h="912779">
                <a:tc>
                  <a:txBody>
                    <a:bodyPr/>
                    <a:lstStyle/>
                    <a:p>
                      <a:r>
                        <a:rPr lang="en-CA" sz="1400" b="1" dirty="0" smtClean="0"/>
                        <a:t>What you really</a:t>
                      </a:r>
                      <a:r>
                        <a:rPr lang="en-CA" sz="1400" b="1" baseline="0" dirty="0" smtClean="0"/>
                        <a:t> don’t hope for</a:t>
                      </a:r>
                    </a:p>
                    <a:p>
                      <a:pPr marL="0" marR="0" indent="0" algn="l" defTabSz="457200" rtl="0" eaLnBrk="1" fontAlgn="auto" latinLnBrk="0" hangingPunct="1">
                        <a:lnSpc>
                          <a:spcPct val="100000"/>
                        </a:lnSpc>
                        <a:spcBef>
                          <a:spcPts val="0"/>
                        </a:spcBef>
                        <a:spcAft>
                          <a:spcPts val="0"/>
                        </a:spcAft>
                        <a:buClrTx/>
                        <a:buSzTx/>
                        <a:buFontTx/>
                        <a:buNone/>
                        <a:tabLst/>
                        <a:defRPr/>
                      </a:pPr>
                      <a:r>
                        <a:rPr lang="en-CA" sz="1400" dirty="0" smtClean="0">
                          <a:latin typeface="+mn-lt"/>
                        </a:rPr>
                        <a:t>Drug X doing worse</a:t>
                      </a:r>
                      <a:r>
                        <a:rPr lang="en-CA" sz="1400" baseline="0" dirty="0" smtClean="0">
                          <a:latin typeface="+mn-lt"/>
                        </a:rPr>
                        <a:t> </a:t>
                      </a:r>
                      <a:r>
                        <a:rPr lang="en-CA" sz="1400" dirty="0" smtClean="0">
                          <a:latin typeface="+mn-lt"/>
                        </a:rPr>
                        <a:t>than placebo</a:t>
                      </a:r>
                    </a:p>
                    <a:p>
                      <a:pPr marL="0" marR="0" indent="0" algn="l" defTabSz="457200" rtl="0" eaLnBrk="1" fontAlgn="auto" latinLnBrk="0" hangingPunct="1">
                        <a:lnSpc>
                          <a:spcPct val="100000"/>
                        </a:lnSpc>
                        <a:spcBef>
                          <a:spcPts val="0"/>
                        </a:spcBef>
                        <a:spcAft>
                          <a:spcPts val="0"/>
                        </a:spcAft>
                        <a:buClrTx/>
                        <a:buSzTx/>
                        <a:buFontTx/>
                        <a:buNone/>
                        <a:tabLst/>
                        <a:defRPr/>
                      </a:pPr>
                      <a:r>
                        <a:rPr lang="en-CA" sz="1400" b="1" dirty="0" smtClean="0">
                          <a:solidFill>
                            <a:srgbClr val="FF0000"/>
                          </a:solidFill>
                          <a:latin typeface="+mn-lt"/>
                        </a:rPr>
                        <a:t>WORSE NEWS </a:t>
                      </a:r>
                      <a:r>
                        <a:rPr lang="en-CA" sz="1400" b="1" dirty="0" smtClean="0">
                          <a:solidFill>
                            <a:srgbClr val="FF0000"/>
                          </a:solidFill>
                          <a:latin typeface="+mn-lt"/>
                          <a:sym typeface="Wingdings" panose="05000000000000000000" pitchFamily="2" charset="2"/>
                        </a:rPr>
                        <a:t></a:t>
                      </a:r>
                      <a:endParaRPr lang="en-CA" sz="1400" b="1" dirty="0" smtClean="0">
                        <a:solidFill>
                          <a:srgbClr val="FF0000"/>
                        </a:solidFill>
                      </a:endParaRPr>
                    </a:p>
                  </a:txBody>
                  <a:tcPr>
                    <a:solidFill>
                      <a:srgbClr val="FFFF00"/>
                    </a:solidFill>
                  </a:tcPr>
                </a:tc>
              </a:tr>
            </a:tbl>
          </a:graphicData>
        </a:graphic>
      </p:graphicFrame>
      <p:sp>
        <p:nvSpPr>
          <p:cNvPr id="9" name="Rectangle 8"/>
          <p:cNvSpPr/>
          <p:nvPr/>
        </p:nvSpPr>
        <p:spPr>
          <a:xfrm>
            <a:off x="361950" y="2842259"/>
            <a:ext cx="3760469" cy="1996441"/>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sp>
        <p:nvSpPr>
          <p:cNvPr id="10" name="Right Arrow 9"/>
          <p:cNvSpPr/>
          <p:nvPr/>
        </p:nvSpPr>
        <p:spPr>
          <a:xfrm>
            <a:off x="4152933" y="3525418"/>
            <a:ext cx="735232" cy="28956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CA" sz="1200" b="1" dirty="0" smtClean="0">
                <a:solidFill>
                  <a:schemeClr val="tx1"/>
                </a:solidFill>
              </a:rPr>
              <a:t>What does this mean?</a:t>
            </a:r>
            <a:endParaRPr lang="en-CA" sz="1200" b="1" dirty="0">
              <a:solidFill>
                <a:schemeClr val="tx1"/>
              </a:solidFill>
            </a:endParaRPr>
          </a:p>
        </p:txBody>
      </p:sp>
    </p:spTree>
    <p:extLst>
      <p:ext uri="{BB962C8B-B14F-4D97-AF65-F5344CB8AC3E}">
        <p14:creationId xmlns:p14="http://schemas.microsoft.com/office/powerpoint/2010/main" val="89596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theme/theme1.xml><?xml version="1.0" encoding="utf-8"?>
<a:theme xmlns:a="http://schemas.openxmlformats.org/drawingml/2006/main" name="Office Theme">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12703</TotalTime>
  <Words>2169</Words>
  <Application>Microsoft Office PowerPoint</Application>
  <PresentationFormat>On-screen Show (16:9)</PresentationFormat>
  <Paragraphs>224</Paragraphs>
  <Slides>14</Slides>
  <Notes>2</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Overview</vt:lpstr>
      <vt:lpstr>What we know and what we don't know </vt:lpstr>
      <vt:lpstr>Objective</vt:lpstr>
      <vt:lpstr>Scenario used for survey to CONSORT Members</vt:lpstr>
      <vt:lpstr>This Interim Combined Event Rate of 0.34 is compatible with which of the following conclusions? </vt:lpstr>
      <vt:lpstr>What would an ACP of 99% be compatible with?</vt:lpstr>
      <vt:lpstr>What would an UCP of 99% be compatible with?</vt:lpstr>
      <vt:lpstr>Findings from survey to CONSORT members</vt:lpstr>
      <vt:lpstr>Findings from survey of SCT and ISCB members on sharing interim results measures</vt:lpstr>
      <vt:lpstr>Limitations</vt:lpstr>
      <vt:lpstr>Concluding Remarks</vt:lpstr>
      <vt:lpstr>Concluding Remarks</vt:lpstr>
      <vt:lpstr>Thank you! </vt:lpstr>
    </vt:vector>
  </TitlesOfParts>
  <Company>McMaster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VBD</dc:creator>
  <cp:lastModifiedBy>Office</cp:lastModifiedBy>
  <cp:revision>743</cp:revision>
  <cp:lastPrinted>2018-03-04T23:51:36Z</cp:lastPrinted>
  <dcterms:created xsi:type="dcterms:W3CDTF">2009-11-26T14:18:14Z</dcterms:created>
  <dcterms:modified xsi:type="dcterms:W3CDTF">2018-05-22T16:46:44Z</dcterms:modified>
</cp:coreProperties>
</file>